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6E56DFA-2A09-4DAD-9D56-3DC5313E4C79}">
  <a:tblStyle styleId="{76E56DFA-2A09-4DAD-9D56-3DC5313E4C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David with introduction</a:t>
            </a:r>
            <a:endParaRPr/>
          </a:p>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Presenter Sok-yan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Sok Yan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Sok-yan</a:t>
            </a:r>
            <a:endParaRPr/>
          </a:p>
          <a:p>
            <a:pPr indent="0" lvl="0" marL="0">
              <a:spcBef>
                <a:spcPts val="0"/>
              </a:spcBef>
              <a:spcAft>
                <a:spcPts val="0"/>
              </a:spcAft>
              <a:buNone/>
            </a:pPr>
            <a:r>
              <a:t/>
            </a:r>
            <a:endParaRPr/>
          </a:p>
          <a:p>
            <a:pPr indent="0" lvl="0" marL="0">
              <a:spcBef>
                <a:spcPts val="0"/>
              </a:spcBef>
              <a:spcAft>
                <a:spcPts val="0"/>
              </a:spcAft>
              <a:buNone/>
            </a:pPr>
            <a:r>
              <a:rPr lang="en"/>
              <a:t>Up next: Kyle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Kyle</a:t>
            </a:r>
            <a:endParaRPr/>
          </a:p>
          <a:p>
            <a:pPr indent="0" lvl="0" marL="0">
              <a:spcBef>
                <a:spcPts val="0"/>
              </a:spcBef>
              <a:spcAft>
                <a:spcPts val="0"/>
              </a:spcAft>
              <a:buNone/>
            </a:pPr>
            <a:r>
              <a:t/>
            </a:r>
            <a:endParaRPr/>
          </a:p>
          <a:p>
            <a:pPr indent="0" lvl="0" marL="0">
              <a:spcBef>
                <a:spcPts val="0"/>
              </a:spcBef>
              <a:spcAft>
                <a:spcPts val="0"/>
              </a:spcAft>
              <a:buNone/>
            </a:pPr>
            <a:r>
              <a:rPr lang="en"/>
              <a:t>Next up: Nathan</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Sok-yan</a:t>
            </a:r>
            <a:endParaRPr/>
          </a:p>
          <a:p>
            <a:pPr indent="0" lvl="0" marL="0">
              <a:spcBef>
                <a:spcPts val="0"/>
              </a:spcBef>
              <a:spcAft>
                <a:spcPts val="0"/>
              </a:spcAft>
              <a:buNone/>
            </a:pPr>
            <a:r>
              <a:t/>
            </a:r>
            <a:endParaRPr/>
          </a:p>
          <a:p>
            <a:pPr indent="0" lvl="0" marL="0" rtl="0">
              <a:spcBef>
                <a:spcPts val="0"/>
              </a:spcBef>
              <a:spcAft>
                <a:spcPts val="0"/>
              </a:spcAft>
              <a:buNone/>
            </a:pPr>
            <a:r>
              <a:rPr lang="en"/>
              <a:t>Up next: Nathan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Nathan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Presenter Nathan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Presenter Nathan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Nathan</a:t>
            </a:r>
            <a:endParaRPr/>
          </a:p>
          <a:p>
            <a:pPr indent="0" lvl="0" marL="0">
              <a:spcBef>
                <a:spcPts val="0"/>
              </a:spcBef>
              <a:spcAft>
                <a:spcPts val="0"/>
              </a:spcAft>
              <a:buNone/>
            </a:pPr>
            <a:r>
              <a:t/>
            </a:r>
            <a:endParaRPr/>
          </a:p>
          <a:p>
            <a:pPr indent="0" lvl="0" marL="0">
              <a:spcBef>
                <a:spcPts val="0"/>
              </a:spcBef>
              <a:spcAft>
                <a:spcPts val="0"/>
              </a:spcAft>
              <a:buNone/>
            </a:pPr>
            <a:r>
              <a:rPr lang="en"/>
              <a:t>Up next: Kyle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Kyle     </a:t>
            </a:r>
            <a:endParaRPr/>
          </a:p>
          <a:p>
            <a:pPr indent="0" lvl="0" marL="0">
              <a:spcBef>
                <a:spcPts val="0"/>
              </a:spcBef>
              <a:spcAft>
                <a:spcPts val="0"/>
              </a:spcAft>
              <a:buNone/>
            </a:pPr>
            <a:r>
              <a:t/>
            </a:r>
            <a:endParaRPr/>
          </a:p>
          <a:p>
            <a:pPr indent="0" lvl="0" marL="0" rtl="0">
              <a:spcBef>
                <a:spcPts val="0"/>
              </a:spcBef>
              <a:spcAft>
                <a:spcPts val="0"/>
              </a:spcAft>
              <a:buNone/>
            </a:pPr>
            <a:r>
              <a:rPr lang="en"/>
              <a:t>Up next: Sok-yan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Presenter: David. First we are going to talk about the aspects of our project plan on this project.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Jacob</a:t>
            </a:r>
            <a:endParaRPr/>
          </a:p>
          <a:p>
            <a:pPr indent="0" lvl="0" marL="0">
              <a:spcBef>
                <a:spcPts val="0"/>
              </a:spcBef>
              <a:spcAft>
                <a:spcPts val="0"/>
              </a:spcAft>
              <a:buNone/>
            </a:pPr>
            <a:r>
              <a:t/>
            </a:r>
            <a:endParaRPr/>
          </a:p>
          <a:p>
            <a:pPr indent="0" lvl="0" marL="0">
              <a:spcBef>
                <a:spcPts val="0"/>
              </a:spcBef>
              <a:spcAft>
                <a:spcPts val="0"/>
              </a:spcAft>
              <a:buNone/>
            </a:pPr>
            <a:r>
              <a:rPr lang="en"/>
              <a:t>-Jacob - talk about resistance measurements</a:t>
            </a:r>
            <a:endParaRPr/>
          </a:p>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Jacob</a:t>
            </a:r>
            <a:endParaRPr/>
          </a:p>
          <a:p>
            <a:pPr indent="0" lvl="0" marL="0">
              <a:spcBef>
                <a:spcPts val="0"/>
              </a:spcBef>
              <a:spcAft>
                <a:spcPts val="0"/>
              </a:spcAft>
              <a:buNone/>
            </a:pPr>
            <a:r>
              <a:t/>
            </a:r>
            <a:endParaRPr/>
          </a:p>
          <a:p>
            <a:pPr indent="0" lvl="0" marL="0" rtl="0">
              <a:spcBef>
                <a:spcPts val="0"/>
              </a:spcBef>
              <a:spcAft>
                <a:spcPts val="0"/>
              </a:spcAft>
              <a:buNone/>
            </a:pPr>
            <a:r>
              <a:rPr lang="en"/>
              <a:t>Next up: Nathan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Presenters Nathan first and then David second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Kyle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David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Presenter: David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David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David</a:t>
            </a:r>
            <a:endParaRPr/>
          </a:p>
          <a:p>
            <a:pPr indent="0" lvl="0" marL="0">
              <a:spcBef>
                <a:spcPts val="0"/>
              </a:spcBef>
              <a:spcAft>
                <a:spcPts val="0"/>
              </a:spcAft>
              <a:buNone/>
            </a:pPr>
            <a:r>
              <a:t/>
            </a:r>
            <a:endParaRPr/>
          </a:p>
          <a:p>
            <a:pPr indent="0" lvl="0" marL="0" rtl="0">
              <a:spcBef>
                <a:spcPts val="0"/>
              </a:spcBef>
              <a:spcAft>
                <a:spcPts val="0"/>
              </a:spcAft>
              <a:buNone/>
            </a:pPr>
            <a:r>
              <a:rPr lang="en"/>
              <a:t>Up next: Nathan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Nathan</a:t>
            </a:r>
            <a:endParaRPr/>
          </a:p>
          <a:p>
            <a:pPr indent="0" lvl="0" marL="0">
              <a:spcBef>
                <a:spcPts val="0"/>
              </a:spcBef>
              <a:spcAft>
                <a:spcPts val="0"/>
              </a:spcAft>
              <a:buNone/>
            </a:pPr>
            <a:r>
              <a:t/>
            </a:r>
            <a:endParaRPr/>
          </a:p>
          <a:p>
            <a:pPr indent="0" lvl="0" marL="0" rtl="0">
              <a:spcBef>
                <a:spcPts val="0"/>
              </a:spcBef>
              <a:spcAft>
                <a:spcPts val="0"/>
              </a:spcAft>
              <a:buNone/>
            </a:pPr>
            <a:r>
              <a:rPr lang="en"/>
              <a:t>Up next: Jacob</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Presenter Jacob</a:t>
            </a:r>
            <a:endParaRPr/>
          </a:p>
          <a:p>
            <a:pPr indent="0" lvl="0" marL="0">
              <a:spcBef>
                <a:spcPts val="0"/>
              </a:spcBef>
              <a:spcAft>
                <a:spcPts val="0"/>
              </a:spcAft>
              <a:buNone/>
            </a:pPr>
            <a:r>
              <a:t/>
            </a:r>
            <a:endParaRPr/>
          </a:p>
          <a:p>
            <a:pPr indent="0" lvl="0" marL="0" rtl="0">
              <a:spcBef>
                <a:spcPts val="0"/>
              </a:spcBef>
              <a:spcAft>
                <a:spcPts val="0"/>
              </a:spcAft>
              <a:buNone/>
            </a:pPr>
            <a:r>
              <a:rPr lang="en"/>
              <a:t>Up next: Sok-yan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Presenter Sok Yan - include the sensors as well as the DAQ</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510833" y="57850"/>
            <a:ext cx="8520600" cy="2052600"/>
          </a:xfrm>
          <a:prstGeom prst="rect">
            <a:avLst/>
          </a:prstGeom>
        </p:spPr>
        <p:txBody>
          <a:bodyPr anchorCtr="0" anchor="b" bIns="91425" lIns="91425" spcFirstLastPara="1" rIns="91425" wrap="square" tIns="91425">
            <a:noAutofit/>
          </a:bodyPr>
          <a:lstStyle/>
          <a:p>
            <a:pPr indent="0" lvl="0" marL="0" rtl="0">
              <a:lnSpc>
                <a:spcPct val="110000"/>
              </a:lnSpc>
              <a:spcBef>
                <a:spcPts val="1500"/>
              </a:spcBef>
              <a:spcAft>
                <a:spcPts val="0"/>
              </a:spcAft>
              <a:buClr>
                <a:schemeClr val="dk1"/>
              </a:buClr>
              <a:buSzPts val="1100"/>
              <a:buFont typeface="Arial"/>
              <a:buNone/>
            </a:pPr>
            <a:r>
              <a:rPr lang="en" sz="2400">
                <a:solidFill>
                  <a:schemeClr val="lt1"/>
                </a:solidFill>
              </a:rPr>
              <a:t>Micro-Electro-Mechanical Systems (MEMS) Based Sensing System for Soil Conditions Monitoring</a:t>
            </a:r>
            <a:endParaRPr sz="2400">
              <a:solidFill>
                <a:schemeClr val="lt1"/>
              </a:solidFill>
            </a:endParaRPr>
          </a:p>
          <a:p>
            <a:pPr indent="0" lvl="0" marL="0">
              <a:spcBef>
                <a:spcPts val="800"/>
              </a:spcBef>
              <a:spcAft>
                <a:spcPts val="0"/>
              </a:spcAft>
              <a:buNone/>
            </a:pPr>
            <a:r>
              <a:t/>
            </a:r>
            <a:endParaRPr/>
          </a:p>
        </p:txBody>
      </p:sp>
      <p:sp>
        <p:nvSpPr>
          <p:cNvPr id="55" name="Shape 55"/>
          <p:cNvSpPr txBox="1"/>
          <p:nvPr>
            <p:ph idx="1" type="subTitle"/>
          </p:nvPr>
        </p:nvSpPr>
        <p:spPr>
          <a:xfrm>
            <a:off x="311700" y="3757075"/>
            <a:ext cx="85206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solidFill>
                  <a:schemeClr val="lt1"/>
                </a:solidFill>
              </a:rPr>
              <a:t>http://sddec18-05.sd.ece.iastate.edu/</a:t>
            </a:r>
            <a:endParaRPr sz="1600">
              <a:solidFill>
                <a:schemeClr val="lt1"/>
              </a:solidFill>
            </a:endParaRPr>
          </a:p>
          <a:p>
            <a:pPr indent="0" lvl="0" marL="0">
              <a:spcBef>
                <a:spcPts val="0"/>
              </a:spcBef>
              <a:spcAft>
                <a:spcPts val="0"/>
              </a:spcAft>
              <a:buNone/>
            </a:pPr>
            <a:r>
              <a:rPr lang="en" sz="1600">
                <a:solidFill>
                  <a:schemeClr val="lt1"/>
                </a:solidFill>
              </a:rPr>
              <a:t>Client: Dr. Halil Ceylan</a:t>
            </a:r>
            <a:endParaRPr sz="1600">
              <a:solidFill>
                <a:schemeClr val="lt1"/>
              </a:solidFill>
            </a:endParaRPr>
          </a:p>
          <a:p>
            <a:pPr indent="0" lvl="0" marL="0">
              <a:spcBef>
                <a:spcPts val="0"/>
              </a:spcBef>
              <a:spcAft>
                <a:spcPts val="0"/>
              </a:spcAft>
              <a:buNone/>
            </a:pPr>
            <a:r>
              <a:rPr lang="en" sz="1600">
                <a:solidFill>
                  <a:schemeClr val="lt1"/>
                </a:solidFill>
              </a:rPr>
              <a:t>Advisers: Shuo Yang  &amp; Dr. Yang Zhang</a:t>
            </a:r>
            <a:endParaRPr sz="1600">
              <a:solidFill>
                <a:schemeClr val="lt1"/>
              </a:solidFill>
            </a:endParaRPr>
          </a:p>
          <a:p>
            <a:pPr indent="0" lvl="0" marL="0">
              <a:spcBef>
                <a:spcPts val="0"/>
              </a:spcBef>
              <a:spcAft>
                <a:spcPts val="0"/>
              </a:spcAft>
              <a:buNone/>
            </a:pPr>
            <a:r>
              <a:rPr lang="en" sz="1600">
                <a:solidFill>
                  <a:schemeClr val="lt1"/>
                </a:solidFill>
              </a:rPr>
              <a:t>Team: sddec18-05</a:t>
            </a:r>
            <a:endParaRPr sz="1600">
              <a:solidFill>
                <a:schemeClr val="lt1"/>
              </a:solidFill>
            </a:endParaRPr>
          </a:p>
          <a:p>
            <a:pPr indent="0" lvl="0" marL="0">
              <a:spcBef>
                <a:spcPts val="0"/>
              </a:spcBef>
              <a:spcAft>
                <a:spcPts val="0"/>
              </a:spcAft>
              <a:buNone/>
            </a:pPr>
            <a:r>
              <a:rPr lang="en" sz="1600">
                <a:solidFill>
                  <a:schemeClr val="lt1"/>
                </a:solidFill>
              </a:rPr>
              <a:t>Members: David Severson, Nathan Coonrod, Kyle Kehoe, Jacob Verheyen, Sok-Yan Poon</a:t>
            </a:r>
            <a:endParaRPr sz="1600">
              <a:solidFill>
                <a:schemeClr val="lt1"/>
              </a:solidFill>
            </a:endParaRPr>
          </a:p>
          <a:p>
            <a:pPr indent="0" lvl="0" marL="0">
              <a:spcBef>
                <a:spcPts val="0"/>
              </a:spcBef>
              <a:spcAft>
                <a:spcPts val="0"/>
              </a:spcAft>
              <a:buNone/>
            </a:pPr>
            <a:r>
              <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311700" y="3701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Project Management</a:t>
            </a:r>
            <a:endParaRPr>
              <a:solidFill>
                <a:schemeClr val="lt1"/>
              </a:solidFill>
            </a:endParaRPr>
          </a:p>
          <a:p>
            <a:pPr indent="0" lvl="0" marL="0" rtl="0">
              <a:spcBef>
                <a:spcPts val="0"/>
              </a:spcBef>
              <a:spcAft>
                <a:spcPts val="0"/>
              </a:spcAft>
              <a:buNone/>
            </a:pPr>
            <a:r>
              <a:t/>
            </a:r>
            <a:endParaRPr/>
          </a:p>
        </p:txBody>
      </p:sp>
      <p:sp>
        <p:nvSpPr>
          <p:cNvPr id="123" name="Shape 123"/>
          <p:cNvSpPr txBox="1"/>
          <p:nvPr>
            <p:ph idx="1" type="body"/>
          </p:nvPr>
        </p:nvSpPr>
        <p:spPr>
          <a:xfrm>
            <a:off x="311700" y="1055675"/>
            <a:ext cx="8520600" cy="3494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Weekly team meetings and work sessions were scheduled to keep the project on task</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A Gantt Chart was created with major milestones for the project</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A shared Google Drive folder was created for quick access to written team documents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Weekly status reports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Meeting minutes </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Team meeting notes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Faculty advisor meeting notes</a:t>
            </a:r>
            <a:endParaRPr>
              <a:solidFill>
                <a:schemeClr val="lt1"/>
              </a:solidFill>
            </a:endParaRPr>
          </a:p>
          <a:p>
            <a:pPr indent="0" lvl="0" marL="457200" rtl="0">
              <a:spcBef>
                <a:spcPts val="1600"/>
              </a:spcBef>
              <a:spcAft>
                <a:spcPts val="0"/>
              </a:spcAft>
              <a:buNone/>
            </a:pPr>
            <a:r>
              <a:t/>
            </a:r>
            <a:endParaRPr>
              <a:solidFill>
                <a:schemeClr val="lt1"/>
              </a:solidFill>
            </a:endParaRPr>
          </a:p>
          <a:p>
            <a:pPr indent="0" lvl="0" marL="0" marR="0" rtl="0" algn="l">
              <a:lnSpc>
                <a:spcPct val="115000"/>
              </a:lnSpc>
              <a:spcBef>
                <a:spcPts val="1600"/>
              </a:spcBef>
              <a:spcAft>
                <a:spcPts val="1600"/>
              </a:spcAft>
              <a:buNone/>
            </a:pPr>
            <a:r>
              <a:t/>
            </a:r>
            <a:endParaRPr>
              <a:solidFill>
                <a:schemeClr val="lt1"/>
              </a:solidFill>
            </a:endParaRPr>
          </a:p>
        </p:txBody>
      </p:sp>
      <p:sp>
        <p:nvSpPr>
          <p:cNvPr id="124" name="Shape 124"/>
          <p:cNvSpPr txBox="1"/>
          <p:nvPr>
            <p:ph idx="12" type="sldNum"/>
          </p:nvPr>
        </p:nvSpPr>
        <p:spPr>
          <a:xfrm>
            <a:off x="7747265" y="4663225"/>
            <a:ext cx="12738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FFFF"/>
                </a:solidFill>
              </a:rPr>
              <a:t>Project Plan - 8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28" name="Shape 128"/>
        <p:cNvGrpSpPr/>
        <p:nvPr/>
      </p:nvGrpSpPr>
      <p:grpSpPr>
        <a:xfrm>
          <a:off x="0" y="0"/>
          <a:ext cx="0" cy="0"/>
          <a:chOff x="0" y="0"/>
          <a:chExt cx="0" cy="0"/>
        </a:xfrm>
      </p:grpSpPr>
      <p:sp>
        <p:nvSpPr>
          <p:cNvPr id="129" name="Shape 129"/>
          <p:cNvSpPr txBox="1"/>
          <p:nvPr>
            <p:ph type="title"/>
          </p:nvPr>
        </p:nvSpPr>
        <p:spPr>
          <a:xfrm>
            <a:off x="311700" y="3017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Project Milestones and Schedule</a:t>
            </a:r>
            <a:endParaRPr>
              <a:solidFill>
                <a:schemeClr val="lt1"/>
              </a:solidFill>
            </a:endParaRPr>
          </a:p>
        </p:txBody>
      </p:sp>
      <p:sp>
        <p:nvSpPr>
          <p:cNvPr id="130" name="Shape 130"/>
          <p:cNvSpPr txBox="1"/>
          <p:nvPr>
            <p:ph idx="12" type="sldNum"/>
          </p:nvPr>
        </p:nvSpPr>
        <p:spPr>
          <a:xfrm>
            <a:off x="6853424" y="4663225"/>
            <a:ext cx="21678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lt1"/>
                </a:solidFill>
              </a:rPr>
              <a:t>Project Plan - 9</a:t>
            </a:r>
            <a:endParaRPr/>
          </a:p>
        </p:txBody>
      </p:sp>
      <p:graphicFrame>
        <p:nvGraphicFramePr>
          <p:cNvPr id="131" name="Shape 131"/>
          <p:cNvGraphicFramePr/>
          <p:nvPr/>
        </p:nvGraphicFramePr>
        <p:xfrm>
          <a:off x="311700" y="946700"/>
          <a:ext cx="3000000" cy="3000000"/>
        </p:xfrm>
        <a:graphic>
          <a:graphicData uri="http://schemas.openxmlformats.org/drawingml/2006/table">
            <a:tbl>
              <a:tblPr>
                <a:noFill/>
                <a:tableStyleId>{76E56DFA-2A09-4DAD-9D56-3DC5313E4C79}</a:tableStyleId>
              </a:tblPr>
              <a:tblGrid>
                <a:gridCol w="4562675"/>
                <a:gridCol w="3719675"/>
              </a:tblGrid>
              <a:tr h="334375">
                <a:tc>
                  <a:txBody>
                    <a:bodyPr>
                      <a:noAutofit/>
                    </a:bodyPr>
                    <a:lstStyle/>
                    <a:p>
                      <a:pPr indent="0" lvl="0" marL="0">
                        <a:spcBef>
                          <a:spcPts val="0"/>
                        </a:spcBef>
                        <a:spcAft>
                          <a:spcPts val="0"/>
                        </a:spcAft>
                        <a:buNone/>
                      </a:pPr>
                      <a:r>
                        <a:rPr b="1" lang="en" sz="1200" u="sng">
                          <a:solidFill>
                            <a:srgbClr val="FFFFFF"/>
                          </a:solidFill>
                        </a:rPr>
                        <a:t>Tasks</a:t>
                      </a:r>
                      <a:endParaRPr b="1" sz="1200" u="sng">
                        <a:solidFill>
                          <a:srgbClr val="FFFFFF"/>
                        </a:solidFill>
                      </a:endParaRPr>
                    </a:p>
                  </a:txBody>
                  <a:tcPr marT="91425" marB="91425" marR="91425" marL="91425"/>
                </a:tc>
                <a:tc>
                  <a:txBody>
                    <a:bodyPr>
                      <a:noAutofit/>
                    </a:bodyPr>
                    <a:lstStyle/>
                    <a:p>
                      <a:pPr indent="0" lvl="0" marL="0">
                        <a:spcBef>
                          <a:spcPts val="0"/>
                        </a:spcBef>
                        <a:spcAft>
                          <a:spcPts val="0"/>
                        </a:spcAft>
                        <a:buNone/>
                      </a:pPr>
                      <a:r>
                        <a:rPr b="1" lang="en" sz="1200" u="sng">
                          <a:solidFill>
                            <a:srgbClr val="FFFFFF"/>
                          </a:solidFill>
                        </a:rPr>
                        <a:t>Progress</a:t>
                      </a:r>
                      <a:endParaRPr b="1" sz="1200" u="sng">
                        <a:solidFill>
                          <a:srgbClr val="FFFFFF"/>
                        </a:solidFill>
                      </a:endParaRPr>
                    </a:p>
                  </a:txBody>
                  <a:tcPr marT="91425" marB="91425" marR="91425" marL="91425"/>
                </a:tc>
              </a:tr>
              <a:tr h="365725">
                <a:tc>
                  <a:txBody>
                    <a:bodyPr>
                      <a:noAutofit/>
                    </a:bodyPr>
                    <a:lstStyle/>
                    <a:p>
                      <a:pPr indent="0" lvl="0" marL="0">
                        <a:spcBef>
                          <a:spcPts val="0"/>
                        </a:spcBef>
                        <a:spcAft>
                          <a:spcPts val="0"/>
                        </a:spcAft>
                        <a:buNone/>
                      </a:pPr>
                      <a:r>
                        <a:rPr lang="en" sz="1200">
                          <a:solidFill>
                            <a:srgbClr val="FFFFFF"/>
                          </a:solidFill>
                        </a:rPr>
                        <a:t>Project Plan Final Version</a:t>
                      </a:r>
                      <a:endParaRPr sz="1200">
                        <a:solidFill>
                          <a:srgbClr val="FFFFFF"/>
                        </a:solidFill>
                      </a:endParaRPr>
                    </a:p>
                  </a:txBody>
                  <a:tcPr marT="91425" marB="91425" marR="91425" marL="91425"/>
                </a:tc>
                <a:tc>
                  <a:txBody>
                    <a:bodyPr>
                      <a:noAutofit/>
                    </a:bodyPr>
                    <a:lstStyle/>
                    <a:p>
                      <a:pPr indent="0" lvl="0" marL="0">
                        <a:spcBef>
                          <a:spcPts val="0"/>
                        </a:spcBef>
                        <a:spcAft>
                          <a:spcPts val="0"/>
                        </a:spcAft>
                        <a:buClr>
                          <a:schemeClr val="dk1"/>
                        </a:buClr>
                        <a:buSzPts val="1100"/>
                        <a:buFont typeface="Arial"/>
                        <a:buNone/>
                      </a:pPr>
                      <a:r>
                        <a:rPr lang="en" sz="1200">
                          <a:solidFill>
                            <a:srgbClr val="FFD966"/>
                          </a:solidFill>
                        </a:rPr>
                        <a:t>Completed</a:t>
                      </a:r>
                      <a:endParaRPr sz="1200">
                        <a:solidFill>
                          <a:srgbClr val="FFFFFF"/>
                        </a:solidFill>
                      </a:endParaRPr>
                    </a:p>
                  </a:txBody>
                  <a:tcPr marT="91425" marB="91425" marR="91425" marL="91425"/>
                </a:tc>
              </a:tr>
              <a:tr h="365725">
                <a:tc>
                  <a:txBody>
                    <a:bodyPr>
                      <a:noAutofit/>
                    </a:bodyPr>
                    <a:lstStyle/>
                    <a:p>
                      <a:pPr indent="0" lvl="0" marL="0">
                        <a:spcBef>
                          <a:spcPts val="0"/>
                        </a:spcBef>
                        <a:spcAft>
                          <a:spcPts val="0"/>
                        </a:spcAft>
                        <a:buNone/>
                      </a:pPr>
                      <a:r>
                        <a:rPr lang="en" sz="1200">
                          <a:solidFill>
                            <a:srgbClr val="FFFFFF"/>
                          </a:solidFill>
                        </a:rPr>
                        <a:t>Board Assembly</a:t>
                      </a:r>
                      <a:endParaRPr sz="1200">
                        <a:solidFill>
                          <a:srgbClr val="FFFFFF"/>
                        </a:solidFill>
                      </a:endParaRPr>
                    </a:p>
                  </a:txBody>
                  <a:tcPr marT="91425" marB="91425" marR="91425" marL="91425"/>
                </a:tc>
                <a:tc>
                  <a:txBody>
                    <a:bodyPr>
                      <a:noAutofit/>
                    </a:bodyPr>
                    <a:lstStyle/>
                    <a:p>
                      <a:pPr indent="0" lvl="0" marL="0" rtl="0">
                        <a:spcBef>
                          <a:spcPts val="0"/>
                        </a:spcBef>
                        <a:spcAft>
                          <a:spcPts val="0"/>
                        </a:spcAft>
                        <a:buNone/>
                      </a:pPr>
                      <a:r>
                        <a:rPr lang="en" sz="1200">
                          <a:solidFill>
                            <a:srgbClr val="FFFFFF"/>
                          </a:solidFill>
                        </a:rPr>
                        <a:t>Testing phase: 90% completed.</a:t>
                      </a:r>
                      <a:endParaRPr sz="1200">
                        <a:solidFill>
                          <a:srgbClr val="FFFFFF"/>
                        </a:solidFill>
                      </a:endParaRPr>
                    </a:p>
                  </a:txBody>
                  <a:tcPr marT="91425" marB="91425" marR="91425" marL="91425"/>
                </a:tc>
              </a:tr>
              <a:tr h="365725">
                <a:tc>
                  <a:txBody>
                    <a:bodyPr>
                      <a:noAutofit/>
                    </a:bodyPr>
                    <a:lstStyle/>
                    <a:p>
                      <a:pPr indent="0" lvl="0" marL="0" rtl="0">
                        <a:spcBef>
                          <a:spcPts val="0"/>
                        </a:spcBef>
                        <a:spcAft>
                          <a:spcPts val="0"/>
                        </a:spcAft>
                        <a:buNone/>
                      </a:pPr>
                      <a:r>
                        <a:rPr lang="en" sz="1200">
                          <a:solidFill>
                            <a:schemeClr val="lt1"/>
                          </a:solidFill>
                        </a:rPr>
                        <a:t>Software Development : </a:t>
                      </a:r>
                      <a:r>
                        <a:rPr lang="en" sz="1200">
                          <a:solidFill>
                            <a:srgbClr val="FFFFFF"/>
                          </a:solidFill>
                        </a:rPr>
                        <a:t>Resistance and Capacitance Readings </a:t>
                      </a:r>
                      <a:endParaRPr sz="1200">
                        <a:solidFill>
                          <a:srgbClr val="FFFFFF"/>
                        </a:solidFill>
                      </a:endParaRPr>
                    </a:p>
                  </a:txBody>
                  <a:tcPr marT="91425" marB="91425" marR="91425" marL="91425"/>
                </a:tc>
                <a:tc>
                  <a:txBody>
                    <a:bodyPr>
                      <a:noAutofit/>
                    </a:bodyPr>
                    <a:lstStyle/>
                    <a:p>
                      <a:pPr indent="0" lvl="0" marL="0" rtl="0">
                        <a:spcBef>
                          <a:spcPts val="0"/>
                        </a:spcBef>
                        <a:spcAft>
                          <a:spcPts val="0"/>
                        </a:spcAft>
                        <a:buNone/>
                      </a:pPr>
                      <a:r>
                        <a:rPr lang="en" sz="1200">
                          <a:solidFill>
                            <a:srgbClr val="FFFFFF"/>
                          </a:solidFill>
                        </a:rPr>
                        <a:t>Resistance implemented. Capacitance in progress. 60% completed.</a:t>
                      </a:r>
                      <a:endParaRPr sz="1200">
                        <a:solidFill>
                          <a:srgbClr val="FFFFFF"/>
                        </a:solidFill>
                      </a:endParaRPr>
                    </a:p>
                  </a:txBody>
                  <a:tcPr marT="91425" marB="91425" marR="91425" marL="91425"/>
                </a:tc>
              </a:tr>
              <a:tr h="365725">
                <a:tc>
                  <a:txBody>
                    <a:bodyPr>
                      <a:noAutofit/>
                    </a:bodyPr>
                    <a:lstStyle/>
                    <a:p>
                      <a:pPr indent="0" lvl="0" marL="0" rtl="0">
                        <a:spcBef>
                          <a:spcPts val="0"/>
                        </a:spcBef>
                        <a:spcAft>
                          <a:spcPts val="0"/>
                        </a:spcAft>
                        <a:buNone/>
                      </a:pPr>
                      <a:r>
                        <a:rPr lang="en" sz="1200">
                          <a:solidFill>
                            <a:srgbClr val="FFFFFF"/>
                          </a:solidFill>
                        </a:rPr>
                        <a:t>Design Document Version 2</a:t>
                      </a:r>
                      <a:endParaRPr sz="1200">
                        <a:solidFill>
                          <a:srgbClr val="FFFFFF"/>
                        </a:solidFill>
                      </a:endParaRPr>
                    </a:p>
                  </a:txBody>
                  <a:tcPr marT="91425" marB="91425" marR="91425" marL="91425"/>
                </a:tc>
                <a:tc>
                  <a:txBody>
                    <a:bodyPr>
                      <a:noAutofit/>
                    </a:bodyPr>
                    <a:lstStyle/>
                    <a:p>
                      <a:pPr indent="0" lvl="0" marL="0" rtl="0">
                        <a:spcBef>
                          <a:spcPts val="0"/>
                        </a:spcBef>
                        <a:spcAft>
                          <a:spcPts val="0"/>
                        </a:spcAft>
                        <a:buClr>
                          <a:schemeClr val="dk1"/>
                        </a:buClr>
                        <a:buSzPts val="1100"/>
                        <a:buFont typeface="Arial"/>
                        <a:buNone/>
                      </a:pPr>
                      <a:r>
                        <a:rPr lang="en" sz="1200">
                          <a:solidFill>
                            <a:srgbClr val="FFD966"/>
                          </a:solidFill>
                        </a:rPr>
                        <a:t>Completed</a:t>
                      </a:r>
                      <a:endParaRPr sz="1200">
                        <a:solidFill>
                          <a:srgbClr val="FFFFFF"/>
                        </a:solidFill>
                      </a:endParaRPr>
                    </a:p>
                  </a:txBody>
                  <a:tcPr marT="91425" marB="91425" marR="91425" marL="91425"/>
                </a:tc>
              </a:tr>
              <a:tr h="365725">
                <a:tc>
                  <a:txBody>
                    <a:bodyPr>
                      <a:noAutofit/>
                    </a:bodyPr>
                    <a:lstStyle/>
                    <a:p>
                      <a:pPr indent="0" lvl="0" marL="0" rtl="0">
                        <a:spcBef>
                          <a:spcPts val="0"/>
                        </a:spcBef>
                        <a:spcAft>
                          <a:spcPts val="0"/>
                        </a:spcAft>
                        <a:buNone/>
                      </a:pPr>
                      <a:r>
                        <a:rPr lang="en" sz="1200">
                          <a:solidFill>
                            <a:srgbClr val="FFFFFF"/>
                          </a:solidFill>
                        </a:rPr>
                        <a:t>Sensor Recreation Materials and Requirements</a:t>
                      </a:r>
                      <a:endParaRPr sz="1200">
                        <a:solidFill>
                          <a:srgbClr val="FFFFFF"/>
                        </a:solidFill>
                      </a:endParaRPr>
                    </a:p>
                  </a:txBody>
                  <a:tcPr marT="91425" marB="91425" marR="91425" marL="91425"/>
                </a:tc>
                <a:tc>
                  <a:txBody>
                    <a:bodyPr>
                      <a:noAutofit/>
                    </a:bodyPr>
                    <a:lstStyle/>
                    <a:p>
                      <a:pPr indent="0" lvl="0" marL="0" rtl="0">
                        <a:spcBef>
                          <a:spcPts val="0"/>
                        </a:spcBef>
                        <a:spcAft>
                          <a:spcPts val="0"/>
                        </a:spcAft>
                        <a:buNone/>
                      </a:pPr>
                      <a:r>
                        <a:rPr lang="en" sz="1200">
                          <a:solidFill>
                            <a:srgbClr val="FFD966"/>
                          </a:solidFill>
                        </a:rPr>
                        <a:t>Completed</a:t>
                      </a:r>
                      <a:endParaRPr sz="1200">
                        <a:solidFill>
                          <a:srgbClr val="FFD966"/>
                        </a:solidFill>
                      </a:endParaRPr>
                    </a:p>
                  </a:txBody>
                  <a:tcPr marT="91425" marB="91425" marR="91425" marL="91425"/>
                </a:tc>
              </a:tr>
              <a:tr h="364125">
                <a:tc>
                  <a:txBody>
                    <a:bodyPr>
                      <a:noAutofit/>
                    </a:bodyPr>
                    <a:lstStyle/>
                    <a:p>
                      <a:pPr indent="0" lvl="0" marL="0">
                        <a:spcBef>
                          <a:spcPts val="0"/>
                        </a:spcBef>
                        <a:spcAft>
                          <a:spcPts val="0"/>
                        </a:spcAft>
                        <a:buNone/>
                      </a:pPr>
                      <a:r>
                        <a:rPr lang="en" sz="1200">
                          <a:solidFill>
                            <a:srgbClr val="FFFFFF"/>
                          </a:solidFill>
                        </a:rPr>
                        <a:t>Prototyping</a:t>
                      </a:r>
                      <a:endParaRPr sz="1200">
                        <a:solidFill>
                          <a:srgbClr val="FFFFFF"/>
                        </a:solidFill>
                      </a:endParaRPr>
                    </a:p>
                  </a:txBody>
                  <a:tcPr marT="91425" marB="91425" marR="91425" marL="91425"/>
                </a:tc>
                <a:tc>
                  <a:txBody>
                    <a:bodyPr>
                      <a:noAutofit/>
                    </a:bodyPr>
                    <a:lstStyle/>
                    <a:p>
                      <a:pPr indent="0" lvl="0" marL="0">
                        <a:spcBef>
                          <a:spcPts val="0"/>
                        </a:spcBef>
                        <a:spcAft>
                          <a:spcPts val="0"/>
                        </a:spcAft>
                        <a:buNone/>
                      </a:pPr>
                      <a:r>
                        <a:rPr lang="en" sz="1200">
                          <a:solidFill>
                            <a:srgbClr val="FFFFFF"/>
                          </a:solidFill>
                        </a:rPr>
                        <a:t>60% completed.</a:t>
                      </a:r>
                      <a:endParaRPr sz="1200">
                        <a:solidFill>
                          <a:srgbClr val="FFFFFF"/>
                        </a:solidFill>
                      </a:endParaRPr>
                    </a:p>
                  </a:txBody>
                  <a:tcPr marT="91425" marB="91425" marR="91425" marL="91425"/>
                </a:tc>
              </a:tr>
              <a:tr h="334375">
                <a:tc>
                  <a:txBody>
                    <a:bodyPr>
                      <a:noAutofit/>
                    </a:bodyPr>
                    <a:lstStyle/>
                    <a:p>
                      <a:pPr indent="0" lvl="0" marL="0" rtl="0">
                        <a:spcBef>
                          <a:spcPts val="0"/>
                        </a:spcBef>
                        <a:spcAft>
                          <a:spcPts val="0"/>
                        </a:spcAft>
                        <a:buNone/>
                      </a:pPr>
                      <a:r>
                        <a:rPr lang="en" sz="1200">
                          <a:solidFill>
                            <a:srgbClr val="FFFFFF"/>
                          </a:solidFill>
                        </a:rPr>
                        <a:t>Requirement Verification / Testing</a:t>
                      </a:r>
                      <a:endParaRPr sz="1200">
                        <a:solidFill>
                          <a:srgbClr val="FFFFFF"/>
                        </a:solidFill>
                      </a:endParaRPr>
                    </a:p>
                  </a:txBody>
                  <a:tcPr marT="91425" marB="91425" marR="91425" marL="91425"/>
                </a:tc>
                <a:tc>
                  <a:txBody>
                    <a:bodyPr>
                      <a:noAutofit/>
                    </a:bodyPr>
                    <a:lstStyle/>
                    <a:p>
                      <a:pPr indent="0" lvl="0" marL="0" rtl="0">
                        <a:spcBef>
                          <a:spcPts val="0"/>
                        </a:spcBef>
                        <a:spcAft>
                          <a:spcPts val="0"/>
                        </a:spcAft>
                        <a:buNone/>
                      </a:pPr>
                      <a:r>
                        <a:rPr lang="en" sz="1200">
                          <a:solidFill>
                            <a:srgbClr val="FFFFFF"/>
                          </a:solidFill>
                        </a:rPr>
                        <a:t>30% completed.</a:t>
                      </a:r>
                      <a:endParaRPr sz="1200">
                        <a:solidFill>
                          <a:srgbClr val="FFFFFF"/>
                        </a:solidFill>
                      </a:endParaRPr>
                    </a:p>
                  </a:txBody>
                  <a:tcPr marT="91425" marB="91425" marR="91425" marL="91425"/>
                </a:tc>
              </a:tr>
              <a:tr h="334375">
                <a:tc>
                  <a:txBody>
                    <a:bodyPr>
                      <a:noAutofit/>
                    </a:bodyPr>
                    <a:lstStyle/>
                    <a:p>
                      <a:pPr indent="0" lvl="0" marL="0">
                        <a:spcBef>
                          <a:spcPts val="0"/>
                        </a:spcBef>
                        <a:spcAft>
                          <a:spcPts val="0"/>
                        </a:spcAft>
                        <a:buNone/>
                      </a:pPr>
                      <a:r>
                        <a:rPr lang="en" sz="1200">
                          <a:solidFill>
                            <a:srgbClr val="FFFFFF"/>
                          </a:solidFill>
                        </a:rPr>
                        <a:t>Sensor Recreation</a:t>
                      </a:r>
                      <a:endParaRPr sz="1200">
                        <a:solidFill>
                          <a:srgbClr val="FFFFFF"/>
                        </a:solidFill>
                      </a:endParaRPr>
                    </a:p>
                  </a:txBody>
                  <a:tcPr marT="91425" marB="91425" marR="91425" marL="91425"/>
                </a:tc>
                <a:tc>
                  <a:txBody>
                    <a:bodyPr>
                      <a:noAutofit/>
                    </a:bodyPr>
                    <a:lstStyle/>
                    <a:p>
                      <a:pPr indent="0" lvl="0" marL="0">
                        <a:spcBef>
                          <a:spcPts val="0"/>
                        </a:spcBef>
                        <a:spcAft>
                          <a:spcPts val="0"/>
                        </a:spcAft>
                        <a:buNone/>
                      </a:pPr>
                      <a:r>
                        <a:rPr lang="en" sz="1200">
                          <a:solidFill>
                            <a:srgbClr val="FFFFFF"/>
                          </a:solidFill>
                        </a:rPr>
                        <a:t>Logistics coordinated. Start fabrication first week of Fall 2018 semester.</a:t>
                      </a:r>
                      <a:endParaRPr sz="1200">
                        <a:solidFill>
                          <a:srgbClr val="FFFFFF"/>
                        </a:solidFill>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Risks</a:t>
            </a:r>
            <a:endParaRPr>
              <a:solidFill>
                <a:schemeClr val="lt1"/>
              </a:solidFill>
            </a:endParaRPr>
          </a:p>
        </p:txBody>
      </p:sp>
      <p:sp>
        <p:nvSpPr>
          <p:cNvPr id="137" name="Shape 137"/>
          <p:cNvSpPr txBox="1"/>
          <p:nvPr>
            <p:ph idx="1" type="body"/>
          </p:nvPr>
        </p:nvSpPr>
        <p:spPr>
          <a:xfrm>
            <a:off x="311700" y="1167638"/>
            <a:ext cx="8520600" cy="332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chemeClr val="lt1"/>
              </a:buClr>
              <a:buSzPts val="2400"/>
              <a:buChar char="●"/>
            </a:pPr>
            <a:r>
              <a:rPr lang="en" sz="2400">
                <a:solidFill>
                  <a:schemeClr val="lt1"/>
                </a:solidFill>
              </a:rPr>
              <a:t>Drift over temperature</a:t>
            </a:r>
            <a:endParaRPr sz="2400">
              <a:solidFill>
                <a:schemeClr val="lt1"/>
              </a:solidFill>
            </a:endParaRPr>
          </a:p>
          <a:p>
            <a:pPr indent="-381000" lvl="0" marL="457200" rtl="0">
              <a:spcBef>
                <a:spcPts val="0"/>
              </a:spcBef>
              <a:spcAft>
                <a:spcPts val="0"/>
              </a:spcAft>
              <a:buClr>
                <a:schemeClr val="lt1"/>
              </a:buClr>
              <a:buSzPts val="2400"/>
              <a:buChar char="●"/>
            </a:pPr>
            <a:r>
              <a:rPr lang="en" sz="2400">
                <a:solidFill>
                  <a:schemeClr val="lt1"/>
                </a:solidFill>
              </a:rPr>
              <a:t>Low capacitance resolution</a:t>
            </a:r>
            <a:endParaRPr sz="2400">
              <a:solidFill>
                <a:schemeClr val="lt1"/>
              </a:solidFill>
            </a:endParaRPr>
          </a:p>
          <a:p>
            <a:pPr indent="-381000" lvl="0" marL="457200" rtl="0">
              <a:spcBef>
                <a:spcPts val="0"/>
              </a:spcBef>
              <a:spcAft>
                <a:spcPts val="0"/>
              </a:spcAft>
              <a:buClr>
                <a:schemeClr val="lt1"/>
              </a:buClr>
              <a:buSzPts val="2400"/>
              <a:buChar char="●"/>
            </a:pPr>
            <a:r>
              <a:rPr lang="en" sz="2400">
                <a:solidFill>
                  <a:schemeClr val="lt1"/>
                </a:solidFill>
              </a:rPr>
              <a:t>Cable parasitics</a:t>
            </a:r>
            <a:endParaRPr sz="2400">
              <a:solidFill>
                <a:schemeClr val="lt1"/>
              </a:solidFill>
            </a:endParaRPr>
          </a:p>
          <a:p>
            <a:pPr indent="-381000" lvl="0" marL="457200" rtl="0">
              <a:spcBef>
                <a:spcPts val="0"/>
              </a:spcBef>
              <a:spcAft>
                <a:spcPts val="0"/>
              </a:spcAft>
              <a:buClr>
                <a:schemeClr val="lt1"/>
              </a:buClr>
              <a:buSzPts val="2400"/>
              <a:buChar char="●"/>
            </a:pPr>
            <a:r>
              <a:rPr lang="en" sz="2400">
                <a:solidFill>
                  <a:schemeClr val="lt1"/>
                </a:solidFill>
              </a:rPr>
              <a:t>Unknown measurement ranges (sensors not available)</a:t>
            </a:r>
            <a:endParaRPr sz="2400">
              <a:solidFill>
                <a:schemeClr val="lt1"/>
              </a:solidFill>
            </a:endParaRPr>
          </a:p>
          <a:p>
            <a:pPr indent="-381000" lvl="1" marL="914400">
              <a:spcBef>
                <a:spcPts val="0"/>
              </a:spcBef>
              <a:spcAft>
                <a:spcPts val="0"/>
              </a:spcAft>
              <a:buClr>
                <a:schemeClr val="lt1"/>
              </a:buClr>
              <a:buSzPts val="2400"/>
              <a:buChar char="○"/>
            </a:pPr>
            <a:r>
              <a:rPr lang="en" sz="2400">
                <a:solidFill>
                  <a:schemeClr val="lt1"/>
                </a:solidFill>
              </a:rPr>
              <a:t>Future sensor characterization needed</a:t>
            </a:r>
            <a:endParaRPr sz="2400">
              <a:solidFill>
                <a:schemeClr val="lt1"/>
              </a:solidFill>
            </a:endParaRPr>
          </a:p>
        </p:txBody>
      </p:sp>
      <p:sp>
        <p:nvSpPr>
          <p:cNvPr id="138" name="Shape 138"/>
          <p:cNvSpPr txBox="1"/>
          <p:nvPr>
            <p:ph idx="12" type="sldNum"/>
          </p:nvPr>
        </p:nvSpPr>
        <p:spPr>
          <a:xfrm>
            <a:off x="7677926" y="4663175"/>
            <a:ext cx="13242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FFFFFF"/>
                </a:solidFill>
              </a:rPr>
              <a:t>Project Plan - 10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311700" y="3234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Resource/Cost Estimate</a:t>
            </a:r>
            <a:endParaRPr>
              <a:solidFill>
                <a:schemeClr val="lt1"/>
              </a:solidFill>
            </a:endParaRPr>
          </a:p>
        </p:txBody>
      </p:sp>
      <p:sp>
        <p:nvSpPr>
          <p:cNvPr id="144" name="Shape 144"/>
          <p:cNvSpPr txBox="1"/>
          <p:nvPr>
            <p:ph idx="1" type="body"/>
          </p:nvPr>
        </p:nvSpPr>
        <p:spPr>
          <a:xfrm>
            <a:off x="411975" y="896100"/>
            <a:ext cx="8520600" cy="3179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The cost estimate for our entire project is shown below</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No labor costs</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No specific budgetary constraints </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Our goal was to spend no more than $500 during the duration of our project</a:t>
            </a:r>
            <a:endParaRPr>
              <a:solidFill>
                <a:schemeClr val="lt1"/>
              </a:solidFill>
            </a:endParaRPr>
          </a:p>
        </p:txBody>
      </p:sp>
      <p:sp>
        <p:nvSpPr>
          <p:cNvPr id="145" name="Shape 145"/>
          <p:cNvSpPr txBox="1"/>
          <p:nvPr>
            <p:ph idx="12" type="sldNum"/>
          </p:nvPr>
        </p:nvSpPr>
        <p:spPr>
          <a:xfrm>
            <a:off x="7189907" y="4663225"/>
            <a:ext cx="18312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lt1"/>
                </a:solidFill>
              </a:rPr>
              <a:t>Project Plan - 11</a:t>
            </a:r>
            <a:endParaRPr/>
          </a:p>
        </p:txBody>
      </p:sp>
      <p:pic>
        <p:nvPicPr>
          <p:cNvPr id="146" name="Shape 146"/>
          <p:cNvPicPr preferRelativeResize="0"/>
          <p:nvPr/>
        </p:nvPicPr>
        <p:blipFill>
          <a:blip r:embed="rId3">
            <a:alphaModFix/>
          </a:blip>
          <a:stretch>
            <a:fillRect/>
          </a:stretch>
        </p:blipFill>
        <p:spPr>
          <a:xfrm>
            <a:off x="1680100" y="2401250"/>
            <a:ext cx="5202548" cy="2261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821400" y="1548850"/>
            <a:ext cx="1078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chemeClr val="lt1"/>
                </a:solidFill>
              </a:rPr>
              <a:t>Design Document</a:t>
            </a:r>
            <a:endParaRPr sz="7200">
              <a:solidFill>
                <a:schemeClr val="lt1"/>
              </a:solidFill>
            </a:endParaRPr>
          </a:p>
        </p:txBody>
      </p:sp>
      <p:sp>
        <p:nvSpPr>
          <p:cNvPr id="152" name="Shape 152"/>
          <p:cNvSpPr txBox="1"/>
          <p:nvPr>
            <p:ph idx="12" type="sldNum"/>
          </p:nvPr>
        </p:nvSpPr>
        <p:spPr>
          <a:xfrm>
            <a:off x="7506478" y="4663225"/>
            <a:ext cx="1590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FFFFFF"/>
                </a:solidFill>
              </a:rPr>
              <a:t>Design Document - 0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Technical Details: Hardware Architecture</a:t>
            </a:r>
            <a:endParaRPr>
              <a:solidFill>
                <a:schemeClr val="lt1"/>
              </a:solidFill>
            </a:endParaRPr>
          </a:p>
          <a:p>
            <a:pPr indent="0" lvl="0" marL="0">
              <a:spcBef>
                <a:spcPts val="0"/>
              </a:spcBef>
              <a:spcAft>
                <a:spcPts val="0"/>
              </a:spcAft>
              <a:buNone/>
            </a:pPr>
            <a:r>
              <a:t/>
            </a:r>
            <a:endParaRPr/>
          </a:p>
        </p:txBody>
      </p:sp>
      <p:sp>
        <p:nvSpPr>
          <p:cNvPr id="158" name="Shape 158"/>
          <p:cNvSpPr txBox="1"/>
          <p:nvPr>
            <p:ph idx="1" type="body"/>
          </p:nvPr>
        </p:nvSpPr>
        <p:spPr>
          <a:xfrm>
            <a:off x="97750" y="1152475"/>
            <a:ext cx="49965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Data storage on removable micro SD card</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Four total sensor channels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Two temperature front ends (2mV resolution)</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Two moisture front ends (40fF resolution)</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Microchip ATMEGA32u4 Microcontroller</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USB </a:t>
            </a:r>
            <a:r>
              <a:rPr lang="en">
                <a:solidFill>
                  <a:schemeClr val="lt1"/>
                </a:solidFill>
              </a:rPr>
              <a:t>transceiver</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10 bit ADC</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Real-time clock for precise timestamp</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External triangle wave generator</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External ADC reference</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2.048V 0.5%</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4x AA Batteries</a:t>
            </a:r>
            <a:endParaRPr>
              <a:solidFill>
                <a:schemeClr val="lt1"/>
              </a:solidFill>
            </a:endParaRPr>
          </a:p>
          <a:p>
            <a:pPr indent="0" lvl="0" marL="457200">
              <a:spcBef>
                <a:spcPts val="1600"/>
              </a:spcBef>
              <a:spcAft>
                <a:spcPts val="1600"/>
              </a:spcAft>
              <a:buNone/>
            </a:pPr>
            <a:r>
              <a:t/>
            </a:r>
            <a:endParaRPr>
              <a:solidFill>
                <a:schemeClr val="lt1"/>
              </a:solidFill>
            </a:endParaRPr>
          </a:p>
        </p:txBody>
      </p:sp>
      <p:pic>
        <p:nvPicPr>
          <p:cNvPr id="159" name="Shape 159"/>
          <p:cNvPicPr preferRelativeResize="0"/>
          <p:nvPr/>
        </p:nvPicPr>
        <p:blipFill>
          <a:blip r:embed="rId3">
            <a:alphaModFix/>
          </a:blip>
          <a:stretch>
            <a:fillRect/>
          </a:stretch>
        </p:blipFill>
        <p:spPr>
          <a:xfrm>
            <a:off x="5094350" y="1152475"/>
            <a:ext cx="4049651" cy="3504500"/>
          </a:xfrm>
          <a:prstGeom prst="rect">
            <a:avLst/>
          </a:prstGeom>
          <a:noFill/>
          <a:ln>
            <a:noFill/>
          </a:ln>
        </p:spPr>
      </p:pic>
      <p:sp>
        <p:nvSpPr>
          <p:cNvPr id="160" name="Shape 160"/>
          <p:cNvSpPr txBox="1"/>
          <p:nvPr>
            <p:ph idx="12" type="sldNum"/>
          </p:nvPr>
        </p:nvSpPr>
        <p:spPr>
          <a:xfrm>
            <a:off x="7661900" y="4663225"/>
            <a:ext cx="14508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FFFF"/>
                </a:solidFill>
              </a:rPr>
              <a:t>Design Document</a:t>
            </a:r>
            <a:r>
              <a:rPr lang="en">
                <a:solidFill>
                  <a:srgbClr val="FFFFFF"/>
                </a:solidFill>
              </a:rPr>
              <a:t> - 1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Detailed Design</a:t>
            </a:r>
            <a:r>
              <a:rPr lang="en">
                <a:solidFill>
                  <a:schemeClr val="lt1"/>
                </a:solidFill>
              </a:rPr>
              <a:t>: Moisture Analog Front End</a:t>
            </a:r>
            <a:endParaRPr>
              <a:solidFill>
                <a:schemeClr val="lt1"/>
              </a:solidFill>
            </a:endParaRPr>
          </a:p>
          <a:p>
            <a:pPr indent="0" lvl="0" marL="0" rtl="0">
              <a:spcBef>
                <a:spcPts val="0"/>
              </a:spcBef>
              <a:spcAft>
                <a:spcPts val="0"/>
              </a:spcAft>
              <a:buNone/>
            </a:pPr>
            <a:r>
              <a:t/>
            </a:r>
            <a:endParaRPr/>
          </a:p>
        </p:txBody>
      </p:sp>
      <p:sp>
        <p:nvSpPr>
          <p:cNvPr id="166" name="Shape 166"/>
          <p:cNvSpPr txBox="1"/>
          <p:nvPr>
            <p:ph idx="1" type="body"/>
          </p:nvPr>
        </p:nvSpPr>
        <p:spPr>
          <a:xfrm>
            <a:off x="311700" y="1017725"/>
            <a:ext cx="5963100" cy="2112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Two Stages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Current to voltage stage</a:t>
            </a:r>
            <a:endParaRPr>
              <a:solidFill>
                <a:schemeClr val="lt1"/>
              </a:solidFill>
            </a:endParaRPr>
          </a:p>
          <a:p>
            <a:pPr indent="-317500" lvl="2" marL="1371600" rtl="0">
              <a:spcBef>
                <a:spcPts val="0"/>
              </a:spcBef>
              <a:spcAft>
                <a:spcPts val="0"/>
              </a:spcAft>
              <a:buClr>
                <a:schemeClr val="lt1"/>
              </a:buClr>
              <a:buSzPts val="1400"/>
              <a:buChar char="■"/>
            </a:pPr>
            <a:r>
              <a:rPr lang="en">
                <a:solidFill>
                  <a:schemeClr val="lt1"/>
                </a:solidFill>
              </a:rPr>
              <a:t>Converts ~4uA current into 0-3.3V</a:t>
            </a:r>
            <a:endParaRPr>
              <a:solidFill>
                <a:schemeClr val="lt1"/>
              </a:solidFill>
            </a:endParaRPr>
          </a:p>
          <a:p>
            <a:pPr indent="-317500" lvl="2" marL="1371600" rtl="0">
              <a:spcBef>
                <a:spcPts val="0"/>
              </a:spcBef>
              <a:spcAft>
                <a:spcPts val="0"/>
              </a:spcAft>
              <a:buClr>
                <a:schemeClr val="lt1"/>
              </a:buClr>
              <a:buSzPts val="1400"/>
              <a:buChar char="■"/>
            </a:pPr>
            <a:r>
              <a:rPr lang="en">
                <a:solidFill>
                  <a:schemeClr val="lt1"/>
                </a:solidFill>
              </a:rPr>
              <a:t>JFET op-amp for ultra-low input bias current</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Peak Detector stage</a:t>
            </a:r>
            <a:endParaRPr>
              <a:solidFill>
                <a:schemeClr val="lt1"/>
              </a:solidFill>
            </a:endParaRPr>
          </a:p>
          <a:p>
            <a:pPr indent="-317500" lvl="2" marL="1371600" rtl="0">
              <a:spcBef>
                <a:spcPts val="0"/>
              </a:spcBef>
              <a:spcAft>
                <a:spcPts val="0"/>
              </a:spcAft>
              <a:buClr>
                <a:schemeClr val="lt1"/>
              </a:buClr>
              <a:buSzPts val="1400"/>
              <a:buChar char="■"/>
            </a:pPr>
            <a:r>
              <a:rPr lang="en">
                <a:solidFill>
                  <a:schemeClr val="lt1"/>
                </a:solidFill>
              </a:rPr>
              <a:t>Sample and hold peak current for microcontroller</a:t>
            </a:r>
            <a:endParaRPr>
              <a:solidFill>
                <a:schemeClr val="lt1"/>
              </a:solidFill>
            </a:endParaRPr>
          </a:p>
          <a:p>
            <a:pPr indent="-317500" lvl="2" marL="1371600" rtl="0">
              <a:spcBef>
                <a:spcPts val="0"/>
              </a:spcBef>
              <a:spcAft>
                <a:spcPts val="0"/>
              </a:spcAft>
              <a:buClr>
                <a:schemeClr val="lt1"/>
              </a:buClr>
              <a:buSzPts val="1400"/>
              <a:buChar char="■"/>
            </a:pPr>
            <a:r>
              <a:rPr lang="en">
                <a:solidFill>
                  <a:schemeClr val="lt1"/>
                </a:solidFill>
              </a:rPr>
              <a:t>Schottky diode, low leakage capacitor, JFET op-amps</a:t>
            </a:r>
            <a:endParaRPr>
              <a:solidFill>
                <a:schemeClr val="lt1"/>
              </a:solidFill>
            </a:endParaRPr>
          </a:p>
        </p:txBody>
      </p:sp>
      <p:pic>
        <p:nvPicPr>
          <p:cNvPr id="167" name="Shape 167"/>
          <p:cNvPicPr preferRelativeResize="0"/>
          <p:nvPr/>
        </p:nvPicPr>
        <p:blipFill>
          <a:blip r:embed="rId3">
            <a:alphaModFix/>
          </a:blip>
          <a:stretch>
            <a:fillRect/>
          </a:stretch>
        </p:blipFill>
        <p:spPr>
          <a:xfrm>
            <a:off x="1344064" y="2869373"/>
            <a:ext cx="6455875" cy="2244277"/>
          </a:xfrm>
          <a:prstGeom prst="rect">
            <a:avLst/>
          </a:prstGeom>
          <a:noFill/>
          <a:ln>
            <a:noFill/>
          </a:ln>
        </p:spPr>
      </p:pic>
      <p:pic>
        <p:nvPicPr>
          <p:cNvPr id="168" name="Shape 168"/>
          <p:cNvPicPr preferRelativeResize="0"/>
          <p:nvPr/>
        </p:nvPicPr>
        <p:blipFill>
          <a:blip r:embed="rId4">
            <a:alphaModFix/>
          </a:blip>
          <a:stretch>
            <a:fillRect/>
          </a:stretch>
        </p:blipFill>
        <p:spPr>
          <a:xfrm>
            <a:off x="6459750" y="1364425"/>
            <a:ext cx="2314575" cy="1504950"/>
          </a:xfrm>
          <a:prstGeom prst="rect">
            <a:avLst/>
          </a:prstGeom>
          <a:noFill/>
          <a:ln>
            <a:noFill/>
          </a:ln>
        </p:spPr>
      </p:pic>
      <p:sp>
        <p:nvSpPr>
          <p:cNvPr id="169" name="Shape 169"/>
          <p:cNvSpPr txBox="1"/>
          <p:nvPr>
            <p:ph idx="12" type="sldNum"/>
          </p:nvPr>
        </p:nvSpPr>
        <p:spPr>
          <a:xfrm>
            <a:off x="7518678" y="4663225"/>
            <a:ext cx="1612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FFFFFF"/>
                </a:solidFill>
              </a:rPr>
              <a:t>Design Document - 2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Detailed Design: Triangle Wave Gen</a:t>
            </a:r>
            <a:endParaRPr>
              <a:solidFill>
                <a:schemeClr val="lt1"/>
              </a:solidFill>
            </a:endParaRPr>
          </a:p>
          <a:p>
            <a:pPr indent="0" lvl="0" marL="0" rtl="0">
              <a:spcBef>
                <a:spcPts val="0"/>
              </a:spcBef>
              <a:spcAft>
                <a:spcPts val="0"/>
              </a:spcAft>
              <a:buNone/>
            </a:pPr>
            <a:r>
              <a:t/>
            </a:r>
            <a:endParaRPr/>
          </a:p>
        </p:txBody>
      </p:sp>
      <p:sp>
        <p:nvSpPr>
          <p:cNvPr id="175" name="Shape 175"/>
          <p:cNvSpPr txBox="1"/>
          <p:nvPr>
            <p:ph idx="1" type="body"/>
          </p:nvPr>
        </p:nvSpPr>
        <p:spPr>
          <a:xfrm>
            <a:off x="311700" y="1017725"/>
            <a:ext cx="5963100" cy="3645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lt1"/>
              </a:buClr>
              <a:buSzPts val="1800"/>
              <a:buFont typeface="Arial"/>
              <a:buChar char="●"/>
            </a:pPr>
            <a:r>
              <a:rPr lang="en">
                <a:solidFill>
                  <a:schemeClr val="lt1"/>
                </a:solidFill>
              </a:rPr>
              <a:t>Triangle Wave</a:t>
            </a:r>
            <a:endParaRPr>
              <a:solidFill>
                <a:schemeClr val="lt1"/>
              </a:solidFill>
            </a:endParaRPr>
          </a:p>
          <a:p>
            <a:pPr indent="-317500" lvl="1" marL="914400" marR="0" rtl="0" algn="l">
              <a:lnSpc>
                <a:spcPct val="115000"/>
              </a:lnSpc>
              <a:spcBef>
                <a:spcPts val="0"/>
              </a:spcBef>
              <a:spcAft>
                <a:spcPts val="0"/>
              </a:spcAft>
              <a:buClr>
                <a:schemeClr val="lt1"/>
              </a:buClr>
              <a:buSzPts val="1400"/>
              <a:buChar char="○"/>
            </a:pPr>
            <a:r>
              <a:rPr lang="en">
                <a:solidFill>
                  <a:schemeClr val="lt1"/>
                </a:solidFill>
              </a:rPr>
              <a:t>Constant slope (dV/dt)</a:t>
            </a:r>
            <a:endParaRPr>
              <a:solidFill>
                <a:schemeClr val="lt1"/>
              </a:solidFill>
            </a:endParaRPr>
          </a:p>
          <a:p>
            <a:pPr indent="0" lvl="0" marL="0" marR="0" rtl="0" algn="l">
              <a:lnSpc>
                <a:spcPct val="115000"/>
              </a:lnSpc>
              <a:spcBef>
                <a:spcPts val="1600"/>
              </a:spcBef>
              <a:spcAft>
                <a:spcPts val="0"/>
              </a:spcAft>
              <a:buNone/>
            </a:pPr>
            <a:r>
              <a:t/>
            </a:r>
            <a:endParaRPr>
              <a:solidFill>
                <a:schemeClr val="lt1"/>
              </a:solidFill>
            </a:endParaRPr>
          </a:p>
          <a:p>
            <a:pPr indent="-342900" lvl="0" marL="457200" marR="0" rtl="0" algn="l">
              <a:lnSpc>
                <a:spcPct val="115000"/>
              </a:lnSpc>
              <a:spcBef>
                <a:spcPts val="1600"/>
              </a:spcBef>
              <a:spcAft>
                <a:spcPts val="0"/>
              </a:spcAft>
              <a:buClr>
                <a:schemeClr val="lt1"/>
              </a:buClr>
              <a:buSzPts val="1800"/>
              <a:buChar char="●"/>
            </a:pPr>
            <a:r>
              <a:rPr lang="en">
                <a:solidFill>
                  <a:schemeClr val="lt1"/>
                </a:solidFill>
              </a:rPr>
              <a:t>Discrete Implementation</a:t>
            </a:r>
            <a:endParaRPr>
              <a:solidFill>
                <a:schemeClr val="lt1"/>
              </a:solidFill>
            </a:endParaRPr>
          </a:p>
          <a:p>
            <a:pPr indent="-317500" lvl="1" marL="914400" marR="0" rtl="0" algn="l">
              <a:lnSpc>
                <a:spcPct val="115000"/>
              </a:lnSpc>
              <a:spcBef>
                <a:spcPts val="0"/>
              </a:spcBef>
              <a:spcAft>
                <a:spcPts val="0"/>
              </a:spcAft>
              <a:buClr>
                <a:schemeClr val="lt1"/>
              </a:buClr>
              <a:buSzPts val="1400"/>
              <a:buChar char="○"/>
            </a:pPr>
            <a:r>
              <a:rPr lang="en">
                <a:solidFill>
                  <a:schemeClr val="lt1"/>
                </a:solidFill>
              </a:rPr>
              <a:t>Generate square wave w/ 50% duty cycle</a:t>
            </a:r>
            <a:endParaRPr>
              <a:solidFill>
                <a:schemeClr val="lt1"/>
              </a:solidFill>
            </a:endParaRPr>
          </a:p>
          <a:p>
            <a:pPr indent="-317500" lvl="1" marL="914400" marR="0" rtl="0" algn="l">
              <a:lnSpc>
                <a:spcPct val="115000"/>
              </a:lnSpc>
              <a:spcBef>
                <a:spcPts val="0"/>
              </a:spcBef>
              <a:spcAft>
                <a:spcPts val="0"/>
              </a:spcAft>
              <a:buClr>
                <a:schemeClr val="lt1"/>
              </a:buClr>
              <a:buSzPts val="1400"/>
              <a:buChar char="○"/>
            </a:pPr>
            <a:r>
              <a:rPr lang="en">
                <a:solidFill>
                  <a:schemeClr val="lt1"/>
                </a:solidFill>
              </a:rPr>
              <a:t>Integrate square wave</a:t>
            </a:r>
            <a:endParaRPr>
              <a:solidFill>
                <a:schemeClr val="lt1"/>
              </a:solidFill>
            </a:endParaRPr>
          </a:p>
          <a:p>
            <a:pPr indent="-342900" lvl="0" marL="457200" marR="0" rtl="0" algn="l">
              <a:lnSpc>
                <a:spcPct val="115000"/>
              </a:lnSpc>
              <a:spcBef>
                <a:spcPts val="0"/>
              </a:spcBef>
              <a:spcAft>
                <a:spcPts val="0"/>
              </a:spcAft>
              <a:buClr>
                <a:schemeClr val="lt1"/>
              </a:buClr>
              <a:buSzPts val="1800"/>
              <a:buChar char="●"/>
            </a:pPr>
            <a:r>
              <a:rPr lang="en">
                <a:solidFill>
                  <a:schemeClr val="lt1"/>
                </a:solidFill>
              </a:rPr>
              <a:t>Our Implementation</a:t>
            </a:r>
            <a:endParaRPr>
              <a:solidFill>
                <a:schemeClr val="lt1"/>
              </a:solidFill>
            </a:endParaRPr>
          </a:p>
          <a:p>
            <a:pPr indent="-317500" lvl="1" marL="914400" marR="0" rtl="0" algn="l">
              <a:lnSpc>
                <a:spcPct val="115000"/>
              </a:lnSpc>
              <a:spcBef>
                <a:spcPts val="0"/>
              </a:spcBef>
              <a:spcAft>
                <a:spcPts val="0"/>
              </a:spcAft>
              <a:buClr>
                <a:schemeClr val="lt1"/>
              </a:buClr>
              <a:buSzPts val="1400"/>
              <a:buChar char="○"/>
            </a:pPr>
            <a:r>
              <a:rPr lang="en">
                <a:solidFill>
                  <a:schemeClr val="lt1"/>
                </a:solidFill>
              </a:rPr>
              <a:t>MAX9000 application circuit</a:t>
            </a:r>
            <a:endParaRPr>
              <a:solidFill>
                <a:schemeClr val="lt1"/>
              </a:solidFill>
            </a:endParaRPr>
          </a:p>
          <a:p>
            <a:pPr indent="-317500" lvl="2" marL="1371600" marR="0" rtl="0" algn="l">
              <a:lnSpc>
                <a:spcPct val="115000"/>
              </a:lnSpc>
              <a:spcBef>
                <a:spcPts val="0"/>
              </a:spcBef>
              <a:spcAft>
                <a:spcPts val="0"/>
              </a:spcAft>
              <a:buClr>
                <a:schemeClr val="lt1"/>
              </a:buClr>
              <a:buSzPts val="1400"/>
              <a:buChar char="■"/>
            </a:pPr>
            <a:r>
              <a:rPr lang="en">
                <a:solidFill>
                  <a:schemeClr val="lt1"/>
                </a:solidFill>
              </a:rPr>
              <a:t>SOIC8 with internal comparator, voltage reference, and op-amp configured as integrator</a:t>
            </a:r>
            <a:endParaRPr>
              <a:solidFill>
                <a:schemeClr val="lt1"/>
              </a:solidFill>
            </a:endParaRPr>
          </a:p>
          <a:p>
            <a:pPr indent="-317500" lvl="2" marL="1371600" marR="0" rtl="0" algn="l">
              <a:lnSpc>
                <a:spcPct val="115000"/>
              </a:lnSpc>
              <a:spcBef>
                <a:spcPts val="0"/>
              </a:spcBef>
              <a:spcAft>
                <a:spcPts val="0"/>
              </a:spcAft>
              <a:buClr>
                <a:schemeClr val="lt1"/>
              </a:buClr>
              <a:buSzPts val="1400"/>
              <a:buChar char="■"/>
            </a:pPr>
            <a:r>
              <a:rPr lang="en">
                <a:solidFill>
                  <a:schemeClr val="lt1"/>
                </a:solidFill>
              </a:rPr>
              <a:t>Stable across temperature</a:t>
            </a:r>
            <a:endParaRPr>
              <a:solidFill>
                <a:schemeClr val="lt1"/>
              </a:solidFill>
            </a:endParaRPr>
          </a:p>
        </p:txBody>
      </p:sp>
      <p:sp>
        <p:nvSpPr>
          <p:cNvPr id="176" name="Shape 176"/>
          <p:cNvSpPr txBox="1"/>
          <p:nvPr>
            <p:ph idx="12" type="sldNum"/>
          </p:nvPr>
        </p:nvSpPr>
        <p:spPr>
          <a:xfrm>
            <a:off x="7518678" y="4663225"/>
            <a:ext cx="1612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FFFFFF"/>
                </a:solidFill>
              </a:rPr>
              <a:t>Design Document - 3</a:t>
            </a:r>
            <a:endParaRPr/>
          </a:p>
        </p:txBody>
      </p:sp>
      <p:pic>
        <p:nvPicPr>
          <p:cNvPr id="177" name="Shape 177"/>
          <p:cNvPicPr preferRelativeResize="0"/>
          <p:nvPr/>
        </p:nvPicPr>
        <p:blipFill rotWithShape="1">
          <a:blip r:embed="rId3">
            <a:alphaModFix/>
          </a:blip>
          <a:srcRect b="17799" l="7825" r="0" t="24181"/>
          <a:stretch/>
        </p:blipFill>
        <p:spPr>
          <a:xfrm>
            <a:off x="1338937" y="1749675"/>
            <a:ext cx="2188625" cy="496150"/>
          </a:xfrm>
          <a:prstGeom prst="rect">
            <a:avLst/>
          </a:prstGeom>
          <a:noFill/>
          <a:ln>
            <a:noFill/>
          </a:ln>
        </p:spPr>
      </p:pic>
      <p:pic>
        <p:nvPicPr>
          <p:cNvPr id="178" name="Shape 178"/>
          <p:cNvPicPr preferRelativeResize="0"/>
          <p:nvPr/>
        </p:nvPicPr>
        <p:blipFill>
          <a:blip r:embed="rId4">
            <a:alphaModFix/>
          </a:blip>
          <a:stretch>
            <a:fillRect/>
          </a:stretch>
        </p:blipFill>
        <p:spPr>
          <a:xfrm>
            <a:off x="5963600" y="1678650"/>
            <a:ext cx="2314575" cy="1504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FFFF"/>
                </a:solidFill>
              </a:rPr>
              <a:t>Basic Implementation: Hardware Simulation</a:t>
            </a:r>
            <a:endParaRPr>
              <a:solidFill>
                <a:srgbClr val="FFFFFF"/>
              </a:solidFill>
            </a:endParaRPr>
          </a:p>
          <a:p>
            <a:pPr indent="0" lvl="0" marL="0">
              <a:spcBef>
                <a:spcPts val="0"/>
              </a:spcBef>
              <a:spcAft>
                <a:spcPts val="0"/>
              </a:spcAft>
              <a:buNone/>
            </a:pPr>
            <a:r>
              <a:t/>
            </a:r>
            <a:endParaRPr>
              <a:solidFill>
                <a:schemeClr val="lt1"/>
              </a:solidFill>
            </a:endParaRPr>
          </a:p>
        </p:txBody>
      </p:sp>
      <p:sp>
        <p:nvSpPr>
          <p:cNvPr id="184" name="Shape 1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Analog front end simulation in LTspice</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Verified each input stage independently</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Verified in hardware on bench</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Identified issues with parasitics, preventative</a:t>
            </a:r>
            <a:br>
              <a:rPr lang="en">
                <a:solidFill>
                  <a:schemeClr val="lt1"/>
                </a:solidFill>
              </a:rPr>
            </a:br>
            <a:r>
              <a:rPr lang="en">
                <a:solidFill>
                  <a:schemeClr val="lt1"/>
                </a:solidFill>
              </a:rPr>
              <a:t>design in prototype </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Breadboard prototype, perfboard prototype,</a:t>
            </a:r>
            <a:br>
              <a:rPr lang="en">
                <a:solidFill>
                  <a:schemeClr val="lt1"/>
                </a:solidFill>
              </a:rPr>
            </a:br>
            <a:r>
              <a:rPr lang="en">
                <a:solidFill>
                  <a:schemeClr val="lt1"/>
                </a:solidFill>
              </a:rPr>
              <a:t>now assembling first pcb prototype</a:t>
            </a:r>
            <a:endParaRPr>
              <a:solidFill>
                <a:schemeClr val="lt1"/>
              </a:solidFill>
            </a:endParaRPr>
          </a:p>
        </p:txBody>
      </p:sp>
      <p:sp>
        <p:nvSpPr>
          <p:cNvPr id="185" name="Shape 185"/>
          <p:cNvSpPr txBox="1"/>
          <p:nvPr>
            <p:ph idx="12" type="sldNum"/>
          </p:nvPr>
        </p:nvSpPr>
        <p:spPr>
          <a:xfrm>
            <a:off x="7313509" y="4663225"/>
            <a:ext cx="17076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lt1"/>
                </a:solidFill>
              </a:rPr>
              <a:t>Design Document - 4</a:t>
            </a:r>
            <a:endParaRPr/>
          </a:p>
        </p:txBody>
      </p:sp>
      <p:pic>
        <p:nvPicPr>
          <p:cNvPr id="186" name="Shape 186"/>
          <p:cNvPicPr preferRelativeResize="0"/>
          <p:nvPr/>
        </p:nvPicPr>
        <p:blipFill>
          <a:blip r:embed="rId3">
            <a:alphaModFix/>
          </a:blip>
          <a:stretch>
            <a:fillRect/>
          </a:stretch>
        </p:blipFill>
        <p:spPr>
          <a:xfrm>
            <a:off x="5111225" y="1287713"/>
            <a:ext cx="3721075" cy="1840525"/>
          </a:xfrm>
          <a:prstGeom prst="rect">
            <a:avLst/>
          </a:prstGeom>
          <a:noFill/>
          <a:ln>
            <a:noFill/>
          </a:ln>
        </p:spPr>
      </p:pic>
      <p:pic>
        <p:nvPicPr>
          <p:cNvPr id="187" name="Shape 187"/>
          <p:cNvPicPr preferRelativeResize="0"/>
          <p:nvPr/>
        </p:nvPicPr>
        <p:blipFill>
          <a:blip r:embed="rId4">
            <a:alphaModFix/>
          </a:blip>
          <a:stretch>
            <a:fillRect/>
          </a:stretch>
        </p:blipFill>
        <p:spPr>
          <a:xfrm>
            <a:off x="5111225" y="3128246"/>
            <a:ext cx="3721075" cy="15310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Detailed Design: Software</a:t>
            </a:r>
            <a:endParaRPr>
              <a:solidFill>
                <a:schemeClr val="lt1"/>
              </a:solidFill>
            </a:endParaRPr>
          </a:p>
        </p:txBody>
      </p:sp>
      <p:sp>
        <p:nvSpPr>
          <p:cNvPr id="193" name="Shape 193"/>
          <p:cNvSpPr txBox="1"/>
          <p:nvPr>
            <p:ph idx="1" type="body"/>
          </p:nvPr>
        </p:nvSpPr>
        <p:spPr>
          <a:xfrm>
            <a:off x="153750" y="1070050"/>
            <a:ext cx="4328100" cy="3522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Software development has been done in the Arduino programming environment</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Used standard libraries compatible with the Adafruit Feather 32u4 Basic Proto board</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SPI.h</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SD.h</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Wire.h </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RTClib.h</a:t>
            </a:r>
            <a:endParaRPr>
              <a:solidFill>
                <a:schemeClr val="lt1"/>
              </a:solidFill>
            </a:endParaRPr>
          </a:p>
          <a:p>
            <a:pPr indent="0" lvl="0" marL="0" rtl="0">
              <a:spcBef>
                <a:spcPts val="1600"/>
              </a:spcBef>
              <a:spcAft>
                <a:spcPts val="1600"/>
              </a:spcAft>
              <a:buNone/>
            </a:pPr>
            <a:r>
              <a:t/>
            </a:r>
            <a:endParaRPr>
              <a:solidFill>
                <a:schemeClr val="lt1"/>
              </a:solidFill>
            </a:endParaRPr>
          </a:p>
        </p:txBody>
      </p:sp>
      <p:sp>
        <p:nvSpPr>
          <p:cNvPr id="194" name="Shape 194"/>
          <p:cNvSpPr txBox="1"/>
          <p:nvPr>
            <p:ph idx="12" type="sldNum"/>
          </p:nvPr>
        </p:nvSpPr>
        <p:spPr>
          <a:xfrm>
            <a:off x="7169305" y="4663225"/>
            <a:ext cx="1851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lt1"/>
                </a:solidFill>
              </a:rPr>
              <a:t>Design Document - 5</a:t>
            </a:r>
            <a:endParaRPr/>
          </a:p>
        </p:txBody>
      </p:sp>
      <p:pic>
        <p:nvPicPr>
          <p:cNvPr id="195" name="Shape 195"/>
          <p:cNvPicPr preferRelativeResize="0"/>
          <p:nvPr/>
        </p:nvPicPr>
        <p:blipFill>
          <a:blip r:embed="rId3">
            <a:alphaModFix/>
          </a:blip>
          <a:stretch>
            <a:fillRect/>
          </a:stretch>
        </p:blipFill>
        <p:spPr>
          <a:xfrm>
            <a:off x="5101200" y="255425"/>
            <a:ext cx="2281025" cy="4632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602850" y="1618525"/>
            <a:ext cx="10349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chemeClr val="lt1"/>
                </a:solidFill>
              </a:rPr>
              <a:t>Project Plan </a:t>
            </a:r>
            <a:endParaRPr sz="7200">
              <a:solidFill>
                <a:schemeClr val="lt1"/>
              </a:solidFill>
            </a:endParaRPr>
          </a:p>
        </p:txBody>
      </p:sp>
      <p:sp>
        <p:nvSpPr>
          <p:cNvPr id="61" name="Shape 61"/>
          <p:cNvSpPr txBox="1"/>
          <p:nvPr>
            <p:ph idx="12" type="sldNum"/>
          </p:nvPr>
        </p:nvSpPr>
        <p:spPr>
          <a:xfrm>
            <a:off x="7747265" y="4663225"/>
            <a:ext cx="1273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FFFFFF"/>
                </a:solidFill>
              </a:rPr>
              <a:t>Project Plan - 0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Test Plans</a:t>
            </a:r>
            <a:endParaRPr>
              <a:solidFill>
                <a:schemeClr val="lt1"/>
              </a:solidFill>
            </a:endParaRPr>
          </a:p>
        </p:txBody>
      </p:sp>
      <p:sp>
        <p:nvSpPr>
          <p:cNvPr id="201" name="Shape 201"/>
          <p:cNvSpPr txBox="1"/>
          <p:nvPr>
            <p:ph idx="1" type="body"/>
          </p:nvPr>
        </p:nvSpPr>
        <p:spPr>
          <a:xfrm>
            <a:off x="311700" y="1152475"/>
            <a:ext cx="6966600" cy="3603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All test plans are documented in our design document on the website</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Would like to touch on specifically the resistance measurements of our DAQ system</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More extensive test plans for each individual requirement listed in our design document</a:t>
            </a:r>
            <a:endParaRPr>
              <a:solidFill>
                <a:schemeClr val="lt1"/>
              </a:solidFill>
            </a:endParaRPr>
          </a:p>
        </p:txBody>
      </p:sp>
      <p:sp>
        <p:nvSpPr>
          <p:cNvPr id="202" name="Shape 202"/>
          <p:cNvSpPr txBox="1"/>
          <p:nvPr>
            <p:ph idx="12" type="sldNum"/>
          </p:nvPr>
        </p:nvSpPr>
        <p:spPr>
          <a:xfrm>
            <a:off x="7382203" y="4663225"/>
            <a:ext cx="16392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lt1"/>
                </a:solidFill>
              </a:rPr>
              <a:t>Design Document - 6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Test Results</a:t>
            </a:r>
            <a:endParaRPr>
              <a:solidFill>
                <a:schemeClr val="lt1"/>
              </a:solidFill>
            </a:endParaRPr>
          </a:p>
        </p:txBody>
      </p:sp>
      <p:sp>
        <p:nvSpPr>
          <p:cNvPr id="208" name="Shape 208"/>
          <p:cNvSpPr txBox="1"/>
          <p:nvPr>
            <p:ph idx="1" type="body"/>
          </p:nvPr>
        </p:nvSpPr>
        <p:spPr>
          <a:xfrm>
            <a:off x="566225" y="1081450"/>
            <a:ext cx="7723200" cy="3510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We have not had the chance to perform all the tests we would like</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However, currently our project plan and design document articulate our testing plans and procedures</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Some preliminary prototype results for measuring resistance values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We measured resistance at 30 data points between 10 and 1000 ohms, with an emphasis on values between 100 and 400 ohms.</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The average difference between DMM readings and our DAQ readings was 0.4 ohms.</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Temperature Testing</a:t>
            </a:r>
            <a:endParaRPr>
              <a:solidFill>
                <a:schemeClr val="lt1"/>
              </a:solidFill>
            </a:endParaRPr>
          </a:p>
        </p:txBody>
      </p:sp>
      <p:sp>
        <p:nvSpPr>
          <p:cNvPr id="209" name="Shape 209"/>
          <p:cNvSpPr txBox="1"/>
          <p:nvPr>
            <p:ph idx="12" type="sldNum"/>
          </p:nvPr>
        </p:nvSpPr>
        <p:spPr>
          <a:xfrm>
            <a:off x="7107499" y="4663225"/>
            <a:ext cx="19134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lt1"/>
                </a:solidFill>
              </a:rPr>
              <a:t>Design Document - 7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311700" y="2437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Prototype and Refined Board Design</a:t>
            </a:r>
            <a:endParaRPr>
              <a:solidFill>
                <a:schemeClr val="lt1"/>
              </a:solidFill>
            </a:endParaRPr>
          </a:p>
        </p:txBody>
      </p:sp>
      <p:pic>
        <p:nvPicPr>
          <p:cNvPr id="215" name="Shape 215"/>
          <p:cNvPicPr preferRelativeResize="0"/>
          <p:nvPr/>
        </p:nvPicPr>
        <p:blipFill>
          <a:blip r:embed="rId3">
            <a:alphaModFix/>
          </a:blip>
          <a:stretch>
            <a:fillRect/>
          </a:stretch>
        </p:blipFill>
        <p:spPr>
          <a:xfrm>
            <a:off x="276700" y="903775"/>
            <a:ext cx="3037876" cy="4050502"/>
          </a:xfrm>
          <a:prstGeom prst="rect">
            <a:avLst/>
          </a:prstGeom>
          <a:noFill/>
          <a:ln>
            <a:noFill/>
          </a:ln>
        </p:spPr>
      </p:pic>
      <p:pic>
        <p:nvPicPr>
          <p:cNvPr id="216" name="Shape 216"/>
          <p:cNvPicPr preferRelativeResize="0"/>
          <p:nvPr/>
        </p:nvPicPr>
        <p:blipFill>
          <a:blip r:embed="rId4">
            <a:alphaModFix/>
          </a:blip>
          <a:stretch>
            <a:fillRect/>
          </a:stretch>
        </p:blipFill>
        <p:spPr>
          <a:xfrm>
            <a:off x="3431475" y="986650"/>
            <a:ext cx="5519725" cy="3614024"/>
          </a:xfrm>
          <a:prstGeom prst="rect">
            <a:avLst/>
          </a:prstGeom>
          <a:noFill/>
          <a:ln>
            <a:noFill/>
          </a:ln>
        </p:spPr>
      </p:pic>
      <p:sp>
        <p:nvSpPr>
          <p:cNvPr id="217" name="Shape 217"/>
          <p:cNvSpPr txBox="1"/>
          <p:nvPr/>
        </p:nvSpPr>
        <p:spPr>
          <a:xfrm>
            <a:off x="7492050" y="4688450"/>
            <a:ext cx="1802700" cy="33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rPr>
              <a:t>Design Document - 8</a:t>
            </a:r>
            <a:endParaRPr sz="1000">
              <a:solidFill>
                <a:schemeClr val="dk2"/>
              </a:solidFill>
            </a:endParaRPr>
          </a:p>
          <a:p>
            <a:pPr indent="0" lvl="0" mar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21" name="Shape 221"/>
        <p:cNvGrpSpPr/>
        <p:nvPr/>
      </p:nvGrpSpPr>
      <p:grpSpPr>
        <a:xfrm>
          <a:off x="0" y="0"/>
          <a:ext cx="0" cy="0"/>
          <a:chOff x="0" y="0"/>
          <a:chExt cx="0" cy="0"/>
        </a:xfrm>
      </p:grpSpPr>
      <p:sp>
        <p:nvSpPr>
          <p:cNvPr id="222" name="Shape 222"/>
          <p:cNvSpPr txBox="1"/>
          <p:nvPr>
            <p:ph type="title"/>
          </p:nvPr>
        </p:nvSpPr>
        <p:spPr>
          <a:xfrm>
            <a:off x="-821400" y="1548850"/>
            <a:ext cx="1078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chemeClr val="lt1"/>
                </a:solidFill>
              </a:rPr>
              <a:t>Conclusion</a:t>
            </a:r>
            <a:endParaRPr sz="7200">
              <a:solidFill>
                <a:schemeClr val="lt1"/>
              </a:solidFill>
            </a:endParaRPr>
          </a:p>
        </p:txBody>
      </p:sp>
      <p:sp>
        <p:nvSpPr>
          <p:cNvPr id="223" name="Shape 223"/>
          <p:cNvSpPr txBox="1"/>
          <p:nvPr/>
        </p:nvSpPr>
        <p:spPr>
          <a:xfrm>
            <a:off x="7821700" y="4662775"/>
            <a:ext cx="1174200" cy="29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chemeClr val="lt1"/>
                </a:solidFill>
              </a:rPr>
              <a:t>Conclusion - 0</a:t>
            </a:r>
            <a:endParaRPr sz="10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Current Status &amp; P</a:t>
            </a:r>
            <a:r>
              <a:rPr lang="en">
                <a:solidFill>
                  <a:schemeClr val="lt1"/>
                </a:solidFill>
              </a:rPr>
              <a:t>lan for Fall Semester 2018</a:t>
            </a:r>
            <a:endParaRPr>
              <a:solidFill>
                <a:schemeClr val="lt1"/>
              </a:solidFill>
            </a:endParaRPr>
          </a:p>
        </p:txBody>
      </p:sp>
      <p:sp>
        <p:nvSpPr>
          <p:cNvPr id="229" name="Shape 229"/>
          <p:cNvSpPr txBox="1"/>
          <p:nvPr>
            <p:ph idx="1" type="body"/>
          </p:nvPr>
        </p:nvSpPr>
        <p:spPr>
          <a:xfrm>
            <a:off x="311700" y="1159350"/>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We are about finished with our third prototype</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Tested resistance measurement circuitry</a:t>
            </a:r>
            <a:endParaRPr>
              <a:solidFill>
                <a:schemeClr val="lt1"/>
              </a:solidFill>
            </a:endParaRPr>
          </a:p>
          <a:p>
            <a:pPr indent="-317500" lvl="1" marL="914400" rtl="0">
              <a:spcBef>
                <a:spcPts val="0"/>
              </a:spcBef>
              <a:spcAft>
                <a:spcPts val="0"/>
              </a:spcAft>
              <a:buClr>
                <a:schemeClr val="lt1"/>
              </a:buClr>
              <a:buSzPts val="1400"/>
              <a:buChar char="○"/>
            </a:pPr>
            <a:r>
              <a:rPr lang="en">
                <a:solidFill>
                  <a:schemeClr val="lt1"/>
                </a:solidFill>
              </a:rPr>
              <a:t>PSpice Simulations as well for capacitance measurement circuitry </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Beginning next semester we will recreate sensors and continue with our more refined prototype along with implementing capacitance measurements</a:t>
            </a:r>
            <a:endParaRPr>
              <a:solidFill>
                <a:schemeClr val="lt1"/>
              </a:solidFill>
            </a:endParaRPr>
          </a:p>
        </p:txBody>
      </p:sp>
      <p:sp>
        <p:nvSpPr>
          <p:cNvPr id="230" name="Shape 230"/>
          <p:cNvSpPr txBox="1"/>
          <p:nvPr/>
        </p:nvSpPr>
        <p:spPr>
          <a:xfrm>
            <a:off x="7897250" y="4683025"/>
            <a:ext cx="1524600" cy="30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chemeClr val="lt1"/>
                </a:solidFill>
              </a:rPr>
              <a:t>Conclusion - 1</a:t>
            </a:r>
            <a:endParaRPr sz="1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Questions?</a:t>
            </a:r>
            <a:endParaRPr>
              <a:solidFill>
                <a:schemeClr val="lt1"/>
              </a:solidFill>
            </a:endParaRPr>
          </a:p>
        </p:txBody>
      </p:sp>
      <p:sp>
        <p:nvSpPr>
          <p:cNvPr id="236" name="Shape 236"/>
          <p:cNvSpPr txBox="1"/>
          <p:nvPr/>
        </p:nvSpPr>
        <p:spPr>
          <a:xfrm>
            <a:off x="7897250" y="4690300"/>
            <a:ext cx="1881600" cy="38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chemeClr val="lt1"/>
                </a:solidFill>
              </a:rPr>
              <a:t>Conclusion - 2</a:t>
            </a:r>
            <a:endParaRPr sz="10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Supplementary</a:t>
            </a:r>
            <a:endParaRPr>
              <a:solidFill>
                <a:schemeClr val="lt1"/>
              </a:solidFill>
            </a:endParaRPr>
          </a:p>
          <a:p>
            <a:pPr indent="0" lvl="0" marL="0" rtl="0">
              <a:spcBef>
                <a:spcPts val="0"/>
              </a:spcBef>
              <a:spcAft>
                <a:spcPts val="0"/>
              </a:spcAft>
              <a:buNone/>
            </a:pPr>
            <a:r>
              <a:t/>
            </a:r>
            <a:endParaRPr>
              <a:solidFill>
                <a:schemeClr val="lt1"/>
              </a:solidFill>
            </a:endParaRPr>
          </a:p>
        </p:txBody>
      </p:sp>
      <p:pic>
        <p:nvPicPr>
          <p:cNvPr id="242" name="Shape 242"/>
          <p:cNvPicPr preferRelativeResize="0"/>
          <p:nvPr/>
        </p:nvPicPr>
        <p:blipFill>
          <a:blip r:embed="rId3">
            <a:alphaModFix/>
          </a:blip>
          <a:stretch>
            <a:fillRect/>
          </a:stretch>
        </p:blipFill>
        <p:spPr>
          <a:xfrm>
            <a:off x="152400" y="1998750"/>
            <a:ext cx="8839200" cy="18023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Supplementary</a:t>
            </a:r>
            <a:endParaRPr>
              <a:solidFill>
                <a:schemeClr val="lt1"/>
              </a:solidFill>
            </a:endParaRPr>
          </a:p>
          <a:p>
            <a:pPr indent="0" lvl="0" marL="0" rtl="0">
              <a:spcBef>
                <a:spcPts val="0"/>
              </a:spcBef>
              <a:spcAft>
                <a:spcPts val="0"/>
              </a:spcAft>
              <a:buNone/>
            </a:pPr>
            <a:r>
              <a:t/>
            </a:r>
            <a:endParaRPr>
              <a:solidFill>
                <a:schemeClr val="lt1"/>
              </a:solidFill>
            </a:endParaRPr>
          </a:p>
        </p:txBody>
      </p:sp>
      <p:pic>
        <p:nvPicPr>
          <p:cNvPr id="248" name="Shape 248"/>
          <p:cNvPicPr preferRelativeResize="0"/>
          <p:nvPr/>
        </p:nvPicPr>
        <p:blipFill>
          <a:blip r:embed="rId3">
            <a:alphaModFix/>
          </a:blip>
          <a:stretch>
            <a:fillRect/>
          </a:stretch>
        </p:blipFill>
        <p:spPr>
          <a:xfrm>
            <a:off x="927775" y="1017725"/>
            <a:ext cx="7288448" cy="38209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252" name="Shape 252"/>
        <p:cNvGrpSpPr/>
        <p:nvPr/>
      </p:nvGrpSpPr>
      <p:grpSpPr>
        <a:xfrm>
          <a:off x="0" y="0"/>
          <a:ext cx="0" cy="0"/>
          <a:chOff x="0" y="0"/>
          <a:chExt cx="0" cy="0"/>
        </a:xfrm>
      </p:grpSpPr>
      <p:sp>
        <p:nvSpPr>
          <p:cNvPr id="253" name="Shape 2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Supplementary</a:t>
            </a:r>
            <a:endParaRPr>
              <a:solidFill>
                <a:schemeClr val="lt1"/>
              </a:solidFill>
            </a:endParaRPr>
          </a:p>
          <a:p>
            <a:pPr indent="0" lvl="0" marL="0" rtl="0">
              <a:spcBef>
                <a:spcPts val="0"/>
              </a:spcBef>
              <a:spcAft>
                <a:spcPts val="0"/>
              </a:spcAft>
              <a:buNone/>
            </a:pPr>
            <a:r>
              <a:t/>
            </a:r>
            <a:endParaRPr>
              <a:solidFill>
                <a:schemeClr val="lt1"/>
              </a:solidFill>
            </a:endParaRPr>
          </a:p>
        </p:txBody>
      </p:sp>
      <p:pic>
        <p:nvPicPr>
          <p:cNvPr id="254" name="Shape 254"/>
          <p:cNvPicPr preferRelativeResize="0"/>
          <p:nvPr/>
        </p:nvPicPr>
        <p:blipFill>
          <a:blip r:embed="rId3">
            <a:alphaModFix/>
          </a:blip>
          <a:stretch>
            <a:fillRect/>
          </a:stretch>
        </p:blipFill>
        <p:spPr>
          <a:xfrm>
            <a:off x="1743263" y="1115500"/>
            <a:ext cx="5657475" cy="3601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258" name="Shape 258"/>
        <p:cNvGrpSpPr/>
        <p:nvPr/>
      </p:nvGrpSpPr>
      <p:grpSpPr>
        <a:xfrm>
          <a:off x="0" y="0"/>
          <a:ext cx="0" cy="0"/>
          <a:chOff x="0" y="0"/>
          <a:chExt cx="0" cy="0"/>
        </a:xfrm>
      </p:grpSpPr>
      <p:sp>
        <p:nvSpPr>
          <p:cNvPr id="259" name="Shape 259"/>
          <p:cNvSpPr txBox="1"/>
          <p:nvPr>
            <p:ph type="title"/>
          </p:nvPr>
        </p:nvSpPr>
        <p:spPr>
          <a:xfrm>
            <a:off x="148300" y="472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lt1"/>
                </a:solidFill>
              </a:rPr>
              <a:t>Supplementary</a:t>
            </a:r>
            <a:endParaRPr/>
          </a:p>
        </p:txBody>
      </p:sp>
      <p:sp>
        <p:nvSpPr>
          <p:cNvPr id="260" name="Shape 2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61" name="Shape 261"/>
          <p:cNvPicPr preferRelativeResize="0"/>
          <p:nvPr/>
        </p:nvPicPr>
        <p:blipFill>
          <a:blip r:embed="rId3">
            <a:alphaModFix/>
          </a:blip>
          <a:stretch>
            <a:fillRect/>
          </a:stretch>
        </p:blipFill>
        <p:spPr>
          <a:xfrm>
            <a:off x="311700" y="568350"/>
            <a:ext cx="8447874" cy="4492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Problem Statement/Background</a:t>
            </a:r>
            <a:endParaRPr>
              <a:solidFill>
                <a:schemeClr val="lt1"/>
              </a:solidFill>
            </a:endParaRPr>
          </a:p>
        </p:txBody>
      </p:sp>
      <p:sp>
        <p:nvSpPr>
          <p:cNvPr id="67" name="Shape 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Clr>
                <a:schemeClr val="lt1"/>
              </a:buClr>
              <a:buSzPts val="1800"/>
              <a:buChar char="●"/>
            </a:pPr>
            <a:r>
              <a:rPr lang="en">
                <a:solidFill>
                  <a:schemeClr val="lt1"/>
                </a:solidFill>
              </a:rPr>
              <a:t>Currently, the CCEE department is using expensive, unreliable sensors for monitoring temperature and moisture content of soil. This project will create a low cost data acquisition system for the MEMS sensors designed by the ECpE department. The system will gather soil moisture and temperature data for up to one month, to be later used by the CCEE department for research purposes.</a:t>
            </a:r>
            <a:endParaRPr>
              <a:solidFill>
                <a:schemeClr val="lt1"/>
              </a:solidFill>
            </a:endParaRPr>
          </a:p>
        </p:txBody>
      </p:sp>
      <p:sp>
        <p:nvSpPr>
          <p:cNvPr id="68" name="Shape 68"/>
          <p:cNvSpPr txBox="1"/>
          <p:nvPr>
            <p:ph idx="12" type="sldNum"/>
          </p:nvPr>
        </p:nvSpPr>
        <p:spPr>
          <a:xfrm>
            <a:off x="7789952" y="4663225"/>
            <a:ext cx="12312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FFFFFF"/>
                </a:solidFill>
              </a:rPr>
              <a:t>Project Plan - 1</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MEMS Sensors</a:t>
            </a:r>
            <a:endParaRPr>
              <a:solidFill>
                <a:schemeClr val="lt1"/>
              </a:solidFill>
            </a:endParaRPr>
          </a:p>
        </p:txBody>
      </p:sp>
      <p:sp>
        <p:nvSpPr>
          <p:cNvPr id="74" name="Shape 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nSpc>
                <a:spcPct val="150000"/>
              </a:lnSpc>
              <a:spcBef>
                <a:spcPts val="0"/>
              </a:spcBef>
              <a:spcAft>
                <a:spcPts val="0"/>
              </a:spcAft>
              <a:buClr>
                <a:schemeClr val="lt1"/>
              </a:buClr>
              <a:buSzPts val="2400"/>
              <a:buChar char="●"/>
            </a:pPr>
            <a:r>
              <a:rPr lang="en" sz="2400">
                <a:solidFill>
                  <a:schemeClr val="lt1"/>
                </a:solidFill>
              </a:rPr>
              <a:t>Sensors are currently not functional</a:t>
            </a:r>
            <a:endParaRPr sz="2400">
              <a:solidFill>
                <a:schemeClr val="lt1"/>
              </a:solidFill>
            </a:endParaRPr>
          </a:p>
          <a:p>
            <a:pPr indent="-381000" lvl="0" marL="457200" rtl="0">
              <a:lnSpc>
                <a:spcPct val="150000"/>
              </a:lnSpc>
              <a:spcBef>
                <a:spcPts val="0"/>
              </a:spcBef>
              <a:spcAft>
                <a:spcPts val="0"/>
              </a:spcAft>
              <a:buClr>
                <a:schemeClr val="lt1"/>
              </a:buClr>
              <a:buSzPts val="2400"/>
              <a:buChar char="●"/>
            </a:pPr>
            <a:r>
              <a:rPr lang="en" sz="2400">
                <a:solidFill>
                  <a:schemeClr val="lt1"/>
                </a:solidFill>
              </a:rPr>
              <a:t>Designing system around assumed sensor values</a:t>
            </a:r>
            <a:endParaRPr sz="2400">
              <a:solidFill>
                <a:schemeClr val="lt1"/>
              </a:solidFill>
            </a:endParaRPr>
          </a:p>
          <a:p>
            <a:pPr indent="-381000" lvl="0" marL="457200" rtl="0">
              <a:lnSpc>
                <a:spcPct val="150000"/>
              </a:lnSpc>
              <a:spcBef>
                <a:spcPts val="0"/>
              </a:spcBef>
              <a:spcAft>
                <a:spcPts val="0"/>
              </a:spcAft>
              <a:buClr>
                <a:schemeClr val="lt1"/>
              </a:buClr>
              <a:buSzPts val="2400"/>
              <a:buChar char="●"/>
            </a:pPr>
            <a:r>
              <a:rPr lang="en" sz="2400">
                <a:solidFill>
                  <a:schemeClr val="lt1"/>
                </a:solidFill>
              </a:rPr>
              <a:t>Sensors will be fabricated next semester</a:t>
            </a:r>
            <a:endParaRPr sz="2400">
              <a:solidFill>
                <a:schemeClr val="lt1"/>
              </a:solidFill>
            </a:endParaRPr>
          </a:p>
        </p:txBody>
      </p:sp>
      <p:sp>
        <p:nvSpPr>
          <p:cNvPr id="75" name="Shape 75"/>
          <p:cNvSpPr txBox="1"/>
          <p:nvPr>
            <p:ph idx="12" type="sldNum"/>
          </p:nvPr>
        </p:nvSpPr>
        <p:spPr>
          <a:xfrm>
            <a:off x="7789952" y="4663225"/>
            <a:ext cx="12312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FFFF"/>
                </a:solidFill>
              </a:rPr>
              <a:t>Project Plan - 2</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311700" y="822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Requirements and Specifications</a:t>
            </a:r>
            <a:endParaRPr>
              <a:solidFill>
                <a:schemeClr val="lt1"/>
              </a:solidFill>
            </a:endParaRPr>
          </a:p>
          <a:p>
            <a:pPr indent="0" lvl="0" marL="0">
              <a:spcBef>
                <a:spcPts val="0"/>
              </a:spcBef>
              <a:spcAft>
                <a:spcPts val="0"/>
              </a:spcAft>
              <a:buNone/>
            </a:pPr>
            <a:r>
              <a:t/>
            </a:r>
            <a:endParaRPr>
              <a:solidFill>
                <a:schemeClr val="lt1"/>
              </a:solidFill>
            </a:endParaRPr>
          </a:p>
        </p:txBody>
      </p:sp>
      <p:graphicFrame>
        <p:nvGraphicFramePr>
          <p:cNvPr id="81" name="Shape 81"/>
          <p:cNvGraphicFramePr/>
          <p:nvPr/>
        </p:nvGraphicFramePr>
        <p:xfrm>
          <a:off x="536250" y="654900"/>
          <a:ext cx="3000000" cy="3000000"/>
        </p:xfrm>
        <a:graphic>
          <a:graphicData uri="http://schemas.openxmlformats.org/drawingml/2006/table">
            <a:tbl>
              <a:tblPr>
                <a:noFill/>
                <a:tableStyleId>{76E56DFA-2A09-4DAD-9D56-3DC5313E4C79}</a:tableStyleId>
              </a:tblPr>
              <a:tblGrid>
                <a:gridCol w="2803375"/>
                <a:gridCol w="3705350"/>
                <a:gridCol w="1562750"/>
              </a:tblGrid>
              <a:tr h="310725">
                <a:tc>
                  <a:txBody>
                    <a:bodyPr>
                      <a:noAutofit/>
                    </a:bodyPr>
                    <a:lstStyle/>
                    <a:p>
                      <a:pPr indent="0" lvl="0" marL="0">
                        <a:spcBef>
                          <a:spcPts val="0"/>
                        </a:spcBef>
                        <a:spcAft>
                          <a:spcPts val="0"/>
                        </a:spcAft>
                        <a:buNone/>
                      </a:pPr>
                      <a:r>
                        <a:rPr b="1" lang="en">
                          <a:solidFill>
                            <a:schemeClr val="lt1"/>
                          </a:solidFill>
                        </a:rPr>
                        <a:t>Requirement</a:t>
                      </a:r>
                      <a:endParaRPr b="1">
                        <a:solidFill>
                          <a:schemeClr val="lt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b="1" lang="en">
                          <a:solidFill>
                            <a:schemeClr val="lt1"/>
                          </a:solidFill>
                        </a:rPr>
                        <a:t>Implementation</a:t>
                      </a:r>
                      <a:endParaRPr b="1">
                        <a:solidFill>
                          <a:schemeClr val="lt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b="1" lang="en">
                          <a:solidFill>
                            <a:schemeClr val="lt1"/>
                          </a:solidFill>
                        </a:rPr>
                        <a:t>Associated Test</a:t>
                      </a:r>
                      <a:endParaRPr b="1">
                        <a:solidFill>
                          <a:schemeClr val="lt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41125">
                <a:tc>
                  <a:txBody>
                    <a:bodyPr>
                      <a:noAutofit/>
                    </a:bodyPr>
                    <a:lstStyle/>
                    <a:p>
                      <a:pPr indent="0" lvl="0" marL="0">
                        <a:spcBef>
                          <a:spcPts val="0"/>
                        </a:spcBef>
                        <a:spcAft>
                          <a:spcPts val="0"/>
                        </a:spcAft>
                        <a:buNone/>
                      </a:pPr>
                      <a:r>
                        <a:rPr lang="en">
                          <a:solidFill>
                            <a:schemeClr val="lt1"/>
                          </a:solidFill>
                        </a:rPr>
                        <a:t>Four independent sensor channels</a:t>
                      </a:r>
                      <a:endParaRPr>
                        <a:solidFill>
                          <a:schemeClr val="lt1"/>
                        </a:solidFill>
                      </a:endParaRPr>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a:spcBef>
                          <a:spcPts val="0"/>
                        </a:spcBef>
                        <a:spcAft>
                          <a:spcPts val="0"/>
                        </a:spcAft>
                        <a:buNone/>
                      </a:pPr>
                      <a:r>
                        <a:rPr lang="en">
                          <a:solidFill>
                            <a:schemeClr val="lt1"/>
                          </a:solidFill>
                        </a:rPr>
                        <a:t>Two temperature, two moisture channels</a:t>
                      </a:r>
                      <a:endParaRPr>
                        <a:solidFill>
                          <a:schemeClr val="lt1"/>
                        </a:solidFill>
                      </a:endParaRPr>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spcBef>
                          <a:spcPts val="0"/>
                        </a:spcBef>
                        <a:spcAft>
                          <a:spcPts val="0"/>
                        </a:spcAft>
                        <a:buNone/>
                      </a:pPr>
                      <a:r>
                        <a:rPr lang="en">
                          <a:solidFill>
                            <a:schemeClr val="lt1"/>
                          </a:solidFill>
                        </a:rPr>
                        <a:t>NA</a:t>
                      </a:r>
                      <a:endParaRPr>
                        <a:solidFill>
                          <a:schemeClr val="lt1"/>
                        </a:solidFill>
                      </a:endParaRPr>
                    </a:p>
                  </a:txBody>
                  <a:tcPr marT="91425" marB="91425" marR="91425" marL="91425">
                    <a:lnT cap="flat" cmpd="sng" w="38100">
                      <a:solidFill>
                        <a:srgbClr val="9E9E9E"/>
                      </a:solidFill>
                      <a:prstDash val="solid"/>
                      <a:round/>
                      <a:headEnd len="sm" w="sm" type="none"/>
                      <a:tailEnd len="sm" w="sm" type="none"/>
                    </a:lnT>
                  </a:tcPr>
                </a:tc>
              </a:tr>
              <a:tr h="310725">
                <a:tc>
                  <a:txBody>
                    <a:bodyPr>
                      <a:noAutofit/>
                    </a:bodyPr>
                    <a:lstStyle/>
                    <a:p>
                      <a:pPr indent="0" lvl="0" marL="0">
                        <a:spcBef>
                          <a:spcPts val="0"/>
                        </a:spcBef>
                        <a:spcAft>
                          <a:spcPts val="0"/>
                        </a:spcAft>
                        <a:buNone/>
                      </a:pPr>
                      <a:r>
                        <a:rPr lang="en">
                          <a:solidFill>
                            <a:schemeClr val="lt1"/>
                          </a:solidFill>
                        </a:rPr>
                        <a:t>One month data storage</a:t>
                      </a:r>
                      <a:endParaRPr>
                        <a:solidFill>
                          <a:schemeClr val="lt1"/>
                        </a:solidFill>
                      </a:endParaRPr>
                    </a:p>
                  </a:txBody>
                  <a:tcPr marT="91425" marB="91425" marR="91425" marL="91425"/>
                </a:tc>
                <a:tc>
                  <a:txBody>
                    <a:bodyPr>
                      <a:noAutofit/>
                    </a:bodyPr>
                    <a:lstStyle/>
                    <a:p>
                      <a:pPr indent="0" lvl="0" marL="0">
                        <a:spcBef>
                          <a:spcPts val="0"/>
                        </a:spcBef>
                        <a:spcAft>
                          <a:spcPts val="0"/>
                        </a:spcAft>
                        <a:buNone/>
                      </a:pPr>
                      <a:r>
                        <a:rPr lang="en">
                          <a:solidFill>
                            <a:schemeClr val="lt1"/>
                          </a:solidFill>
                        </a:rPr>
                        <a:t>Onboard micro SD card</a:t>
                      </a:r>
                      <a:endParaRPr>
                        <a:solidFill>
                          <a:schemeClr val="lt1"/>
                        </a:solidFill>
                      </a:endParaRPr>
                    </a:p>
                  </a:txBody>
                  <a:tcPr marT="91425" marB="91425" marR="91425" marL="91425"/>
                </a:tc>
                <a:tc>
                  <a:txBody>
                    <a:bodyPr>
                      <a:noAutofit/>
                    </a:bodyPr>
                    <a:lstStyle/>
                    <a:p>
                      <a:pPr indent="0" lvl="0" marL="0" rtl="0">
                        <a:spcBef>
                          <a:spcPts val="0"/>
                        </a:spcBef>
                        <a:spcAft>
                          <a:spcPts val="0"/>
                        </a:spcAft>
                        <a:buNone/>
                      </a:pPr>
                      <a:r>
                        <a:rPr lang="en">
                          <a:solidFill>
                            <a:schemeClr val="lt1"/>
                          </a:solidFill>
                        </a:rPr>
                        <a:t>Test 1A</a:t>
                      </a:r>
                      <a:endParaRPr>
                        <a:solidFill>
                          <a:schemeClr val="lt1"/>
                        </a:solidFill>
                      </a:endParaRPr>
                    </a:p>
                  </a:txBody>
                  <a:tcPr marT="91425" marB="91425" marR="91425" marL="91425"/>
                </a:tc>
              </a:tr>
              <a:tr h="476675">
                <a:tc>
                  <a:txBody>
                    <a:bodyPr>
                      <a:noAutofit/>
                    </a:bodyPr>
                    <a:lstStyle/>
                    <a:p>
                      <a:pPr indent="0" lvl="0" marL="0">
                        <a:spcBef>
                          <a:spcPts val="0"/>
                        </a:spcBef>
                        <a:spcAft>
                          <a:spcPts val="0"/>
                        </a:spcAft>
                        <a:buNone/>
                      </a:pPr>
                      <a:r>
                        <a:rPr lang="en">
                          <a:solidFill>
                            <a:schemeClr val="lt1"/>
                          </a:solidFill>
                        </a:rPr>
                        <a:t>Resistance measurement range 200-300 ohms</a:t>
                      </a:r>
                      <a:endParaRPr>
                        <a:solidFill>
                          <a:schemeClr val="lt1"/>
                        </a:solidFill>
                      </a:endParaRPr>
                    </a:p>
                  </a:txBody>
                  <a:tcPr marT="91425" marB="91425" marR="91425" marL="91425"/>
                </a:tc>
                <a:tc>
                  <a:txBody>
                    <a:bodyPr>
                      <a:noAutofit/>
                    </a:bodyPr>
                    <a:lstStyle/>
                    <a:p>
                      <a:pPr indent="0" lvl="0" marL="0">
                        <a:spcBef>
                          <a:spcPts val="0"/>
                        </a:spcBef>
                        <a:spcAft>
                          <a:spcPts val="0"/>
                        </a:spcAft>
                        <a:buNone/>
                      </a:pPr>
                      <a:r>
                        <a:rPr lang="en">
                          <a:solidFill>
                            <a:srgbClr val="FFFFFF"/>
                          </a:solidFill>
                        </a:rPr>
                        <a:t>100-400 ohms with 0.5 ohm accuracy</a:t>
                      </a:r>
                      <a:endParaRPr>
                        <a:solidFill>
                          <a:srgbClr val="FFFFFF"/>
                        </a:solidFill>
                      </a:endParaRPr>
                    </a:p>
                  </a:txBody>
                  <a:tcPr marT="91425" marB="91425" marR="91425" marL="91425"/>
                </a:tc>
                <a:tc>
                  <a:txBody>
                    <a:bodyPr>
                      <a:noAutofit/>
                    </a:bodyPr>
                    <a:lstStyle/>
                    <a:p>
                      <a:pPr indent="0" lvl="0" marL="0" rtl="0">
                        <a:spcBef>
                          <a:spcPts val="0"/>
                        </a:spcBef>
                        <a:spcAft>
                          <a:spcPts val="0"/>
                        </a:spcAft>
                        <a:buNone/>
                      </a:pPr>
                      <a:r>
                        <a:rPr lang="en">
                          <a:solidFill>
                            <a:srgbClr val="FFFFFF"/>
                          </a:solidFill>
                        </a:rPr>
                        <a:t>Test 2A</a:t>
                      </a:r>
                      <a:endParaRPr>
                        <a:solidFill>
                          <a:srgbClr val="FFFFFF"/>
                        </a:solidFill>
                      </a:endParaRPr>
                    </a:p>
                  </a:txBody>
                  <a:tcPr marT="91425" marB="91425" marR="91425" marL="91425"/>
                </a:tc>
              </a:tr>
              <a:tr h="447200">
                <a:tc>
                  <a:txBody>
                    <a:bodyPr>
                      <a:noAutofit/>
                    </a:bodyPr>
                    <a:lstStyle/>
                    <a:p>
                      <a:pPr indent="0" lvl="0" marL="0">
                        <a:spcBef>
                          <a:spcPts val="0"/>
                        </a:spcBef>
                        <a:spcAft>
                          <a:spcPts val="0"/>
                        </a:spcAft>
                        <a:buNone/>
                      </a:pPr>
                      <a:r>
                        <a:rPr lang="en">
                          <a:solidFill>
                            <a:schemeClr val="lt1"/>
                          </a:solidFill>
                        </a:rPr>
                        <a:t>Capacitance measurement range 1-3pF</a:t>
                      </a:r>
                      <a:endParaRPr>
                        <a:solidFill>
                          <a:schemeClr val="lt1"/>
                        </a:solidFill>
                      </a:endParaRPr>
                    </a:p>
                  </a:txBody>
                  <a:tcPr marT="91425" marB="91425" marR="91425" marL="91425"/>
                </a:tc>
                <a:tc>
                  <a:txBody>
                    <a:bodyPr>
                      <a:noAutofit/>
                    </a:bodyPr>
                    <a:lstStyle/>
                    <a:p>
                      <a:pPr indent="0" lvl="0" marL="0">
                        <a:spcBef>
                          <a:spcPts val="0"/>
                        </a:spcBef>
                        <a:spcAft>
                          <a:spcPts val="0"/>
                        </a:spcAft>
                        <a:buClr>
                          <a:schemeClr val="dk1"/>
                        </a:buClr>
                        <a:buSzPts val="1100"/>
                        <a:buFont typeface="Arial"/>
                        <a:buNone/>
                      </a:pPr>
                      <a:r>
                        <a:rPr lang="en">
                          <a:solidFill>
                            <a:schemeClr val="lt1"/>
                          </a:solidFill>
                        </a:rPr>
                        <a:t>0-4pF with 40fF accuracy</a:t>
                      </a:r>
                      <a:endParaRPr>
                        <a:solidFill>
                          <a:schemeClr val="lt1"/>
                        </a:solidFill>
                      </a:endParaRPr>
                    </a:p>
                  </a:txBody>
                  <a:tcPr marT="91425" marB="91425" marR="91425" marL="91425"/>
                </a:tc>
                <a:tc>
                  <a:txBody>
                    <a:bodyPr>
                      <a:noAutofit/>
                    </a:bodyPr>
                    <a:lstStyle/>
                    <a:p>
                      <a:pPr indent="0" lvl="0" marL="0" rtl="0">
                        <a:spcBef>
                          <a:spcPts val="0"/>
                        </a:spcBef>
                        <a:spcAft>
                          <a:spcPts val="0"/>
                        </a:spcAft>
                        <a:buNone/>
                      </a:pPr>
                      <a:r>
                        <a:rPr lang="en">
                          <a:solidFill>
                            <a:schemeClr val="lt1"/>
                          </a:solidFill>
                        </a:rPr>
                        <a:t>Test 3A</a:t>
                      </a:r>
                      <a:endParaRPr>
                        <a:solidFill>
                          <a:schemeClr val="lt1"/>
                        </a:solidFill>
                      </a:endParaRPr>
                    </a:p>
                  </a:txBody>
                  <a:tcPr marT="91425" marB="91425" marR="91425" marL="91425"/>
                </a:tc>
              </a:tr>
              <a:tr h="476675">
                <a:tc>
                  <a:txBody>
                    <a:bodyPr>
                      <a:noAutofit/>
                    </a:bodyPr>
                    <a:lstStyle/>
                    <a:p>
                      <a:pPr indent="0" lvl="0" marL="0">
                        <a:spcBef>
                          <a:spcPts val="0"/>
                        </a:spcBef>
                        <a:spcAft>
                          <a:spcPts val="0"/>
                        </a:spcAft>
                        <a:buNone/>
                      </a:pPr>
                      <a:r>
                        <a:rPr lang="en">
                          <a:solidFill>
                            <a:schemeClr val="lt1"/>
                          </a:solidFill>
                        </a:rPr>
                        <a:t>One month battery life in favorable conditions</a:t>
                      </a:r>
                      <a:endParaRPr>
                        <a:solidFill>
                          <a:schemeClr val="lt1"/>
                        </a:solidFill>
                      </a:endParaRPr>
                    </a:p>
                  </a:txBody>
                  <a:tcPr marT="91425" marB="91425" marR="91425" marL="91425"/>
                </a:tc>
                <a:tc>
                  <a:txBody>
                    <a:bodyPr>
                      <a:noAutofit/>
                    </a:bodyPr>
                    <a:lstStyle/>
                    <a:p>
                      <a:pPr indent="0" lvl="0" marL="0">
                        <a:spcBef>
                          <a:spcPts val="0"/>
                        </a:spcBef>
                        <a:spcAft>
                          <a:spcPts val="0"/>
                        </a:spcAft>
                        <a:buNone/>
                      </a:pPr>
                      <a:r>
                        <a:rPr lang="en">
                          <a:solidFill>
                            <a:schemeClr val="lt1"/>
                          </a:solidFill>
                        </a:rPr>
                        <a:t>Battery sized for average battery life of 1 month</a:t>
                      </a:r>
                      <a:endParaRPr>
                        <a:solidFill>
                          <a:schemeClr val="lt1"/>
                        </a:solidFill>
                      </a:endParaRPr>
                    </a:p>
                  </a:txBody>
                  <a:tcPr marT="91425" marB="91425" marR="91425" marL="91425"/>
                </a:tc>
                <a:tc>
                  <a:txBody>
                    <a:bodyPr>
                      <a:noAutofit/>
                    </a:bodyPr>
                    <a:lstStyle/>
                    <a:p>
                      <a:pPr indent="0" lvl="0" marL="0" rtl="0">
                        <a:spcBef>
                          <a:spcPts val="0"/>
                        </a:spcBef>
                        <a:spcAft>
                          <a:spcPts val="0"/>
                        </a:spcAft>
                        <a:buNone/>
                      </a:pPr>
                      <a:r>
                        <a:rPr lang="en">
                          <a:solidFill>
                            <a:schemeClr val="lt1"/>
                          </a:solidFill>
                        </a:rPr>
                        <a:t>Test 1B</a:t>
                      </a:r>
                      <a:endParaRPr>
                        <a:solidFill>
                          <a:schemeClr val="lt1"/>
                        </a:solidFill>
                      </a:endParaRPr>
                    </a:p>
                  </a:txBody>
                  <a:tcPr marT="91425" marB="91425" marR="91425" marL="91425"/>
                </a:tc>
              </a:tr>
              <a:tr h="341125">
                <a:tc>
                  <a:txBody>
                    <a:bodyPr>
                      <a:noAutofit/>
                    </a:bodyPr>
                    <a:lstStyle/>
                    <a:p>
                      <a:pPr indent="0" lvl="0" marL="0">
                        <a:spcBef>
                          <a:spcPts val="0"/>
                        </a:spcBef>
                        <a:spcAft>
                          <a:spcPts val="0"/>
                        </a:spcAft>
                        <a:buNone/>
                      </a:pPr>
                      <a:r>
                        <a:rPr lang="en">
                          <a:solidFill>
                            <a:schemeClr val="lt1"/>
                          </a:solidFill>
                        </a:rPr>
                        <a:t>15 minute sampling period</a:t>
                      </a:r>
                      <a:endParaRPr>
                        <a:solidFill>
                          <a:schemeClr val="lt1"/>
                        </a:solidFill>
                      </a:endParaRPr>
                    </a:p>
                  </a:txBody>
                  <a:tcPr marT="91425" marB="91425" marR="91425" marL="91425"/>
                </a:tc>
                <a:tc>
                  <a:txBody>
                    <a:bodyPr>
                      <a:noAutofit/>
                    </a:bodyPr>
                    <a:lstStyle/>
                    <a:p>
                      <a:pPr indent="0" lvl="0" marL="0">
                        <a:spcBef>
                          <a:spcPts val="0"/>
                        </a:spcBef>
                        <a:spcAft>
                          <a:spcPts val="0"/>
                        </a:spcAft>
                        <a:buNone/>
                      </a:pPr>
                      <a:r>
                        <a:rPr lang="en">
                          <a:solidFill>
                            <a:schemeClr val="lt1"/>
                          </a:solidFill>
                        </a:rPr>
                        <a:t>Adjustable sample period, default 15 minutes</a:t>
                      </a:r>
                      <a:endParaRPr>
                        <a:solidFill>
                          <a:schemeClr val="lt1"/>
                        </a:solidFill>
                      </a:endParaRPr>
                    </a:p>
                  </a:txBody>
                  <a:tcPr marT="91425" marB="91425" marR="91425" marL="91425"/>
                </a:tc>
                <a:tc>
                  <a:txBody>
                    <a:bodyPr>
                      <a:noAutofit/>
                    </a:bodyPr>
                    <a:lstStyle/>
                    <a:p>
                      <a:pPr indent="0" lvl="0" marL="0" rtl="0">
                        <a:spcBef>
                          <a:spcPts val="0"/>
                        </a:spcBef>
                        <a:spcAft>
                          <a:spcPts val="0"/>
                        </a:spcAft>
                        <a:buNone/>
                      </a:pPr>
                      <a:r>
                        <a:rPr lang="en">
                          <a:solidFill>
                            <a:schemeClr val="lt1"/>
                          </a:solidFill>
                        </a:rPr>
                        <a:t>Test 1C</a:t>
                      </a:r>
                      <a:endParaRPr>
                        <a:solidFill>
                          <a:schemeClr val="lt1"/>
                        </a:solidFill>
                      </a:endParaRPr>
                    </a:p>
                  </a:txBody>
                  <a:tcPr marT="91425" marB="91425" marR="91425" marL="91425"/>
                </a:tc>
              </a:tr>
              <a:tr h="341125">
                <a:tc>
                  <a:txBody>
                    <a:bodyPr>
                      <a:noAutofit/>
                    </a:bodyPr>
                    <a:lstStyle/>
                    <a:p>
                      <a:pPr indent="0" lvl="0" marL="0">
                        <a:spcBef>
                          <a:spcPts val="0"/>
                        </a:spcBef>
                        <a:spcAft>
                          <a:spcPts val="0"/>
                        </a:spcAft>
                        <a:buNone/>
                      </a:pPr>
                      <a:r>
                        <a:rPr lang="en">
                          <a:solidFill>
                            <a:schemeClr val="lt1"/>
                          </a:solidFill>
                        </a:rPr>
                        <a:t>Cable length of three feet</a:t>
                      </a:r>
                      <a:endParaRPr>
                        <a:solidFill>
                          <a:schemeClr val="lt1"/>
                        </a:solidFill>
                      </a:endParaRPr>
                    </a:p>
                  </a:txBody>
                  <a:tcPr marT="91425" marB="91425" marR="91425" marL="91425"/>
                </a:tc>
                <a:tc>
                  <a:txBody>
                    <a:bodyPr>
                      <a:noAutofit/>
                    </a:bodyPr>
                    <a:lstStyle/>
                    <a:p>
                      <a:pPr indent="0" lvl="0" marL="0">
                        <a:spcBef>
                          <a:spcPts val="0"/>
                        </a:spcBef>
                        <a:spcAft>
                          <a:spcPts val="0"/>
                        </a:spcAft>
                        <a:buNone/>
                      </a:pPr>
                      <a:r>
                        <a:rPr lang="en">
                          <a:solidFill>
                            <a:schemeClr val="lt1"/>
                          </a:solidFill>
                        </a:rPr>
                        <a:t>Meets requirements with 3ft sensor cables</a:t>
                      </a:r>
                      <a:endParaRPr>
                        <a:solidFill>
                          <a:schemeClr val="lt1"/>
                        </a:solidFill>
                      </a:endParaRPr>
                    </a:p>
                  </a:txBody>
                  <a:tcPr marT="91425" marB="91425" marR="91425" marL="91425"/>
                </a:tc>
                <a:tc>
                  <a:txBody>
                    <a:bodyPr>
                      <a:noAutofit/>
                    </a:bodyPr>
                    <a:lstStyle/>
                    <a:p>
                      <a:pPr indent="0" lvl="0" marL="0" rtl="0">
                        <a:spcBef>
                          <a:spcPts val="0"/>
                        </a:spcBef>
                        <a:spcAft>
                          <a:spcPts val="0"/>
                        </a:spcAft>
                        <a:buNone/>
                      </a:pPr>
                      <a:r>
                        <a:rPr lang="en">
                          <a:solidFill>
                            <a:schemeClr val="lt1"/>
                          </a:solidFill>
                        </a:rPr>
                        <a:t>NA</a:t>
                      </a:r>
                      <a:endParaRPr>
                        <a:solidFill>
                          <a:schemeClr val="lt1"/>
                        </a:solidFill>
                      </a:endParaRPr>
                    </a:p>
                  </a:txBody>
                  <a:tcPr marT="91425" marB="91425" marR="91425" marL="91425"/>
                </a:tc>
              </a:tr>
            </a:tbl>
          </a:graphicData>
        </a:graphic>
      </p:graphicFrame>
      <p:sp>
        <p:nvSpPr>
          <p:cNvPr id="82" name="Shape 82"/>
          <p:cNvSpPr txBox="1"/>
          <p:nvPr>
            <p:ph idx="12" type="sldNum"/>
          </p:nvPr>
        </p:nvSpPr>
        <p:spPr>
          <a:xfrm>
            <a:off x="7821941" y="4749900"/>
            <a:ext cx="11991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FFFF"/>
                </a:solidFill>
              </a:rPr>
              <a:t>Project Plan - 3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Current Systems in Use</a:t>
            </a:r>
            <a:endParaRPr>
              <a:solidFill>
                <a:schemeClr val="lt1"/>
              </a:solidFill>
            </a:endParaRPr>
          </a:p>
          <a:p>
            <a:pPr indent="0" lvl="0" marL="0" rtl="0">
              <a:spcBef>
                <a:spcPts val="0"/>
              </a:spcBef>
              <a:spcAft>
                <a:spcPts val="0"/>
              </a:spcAft>
              <a:buNone/>
            </a:pPr>
            <a:r>
              <a:t/>
            </a:r>
            <a:endParaRPr/>
          </a:p>
        </p:txBody>
      </p:sp>
      <p:sp>
        <p:nvSpPr>
          <p:cNvPr id="88" name="Shape 88"/>
          <p:cNvSpPr txBox="1"/>
          <p:nvPr>
            <p:ph idx="12" type="sldNum"/>
          </p:nvPr>
        </p:nvSpPr>
        <p:spPr>
          <a:xfrm>
            <a:off x="7843291" y="4663225"/>
            <a:ext cx="11778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FFFF"/>
                </a:solidFill>
              </a:rPr>
              <a:t>Project Plan - 4</a:t>
            </a:r>
            <a:endParaRPr/>
          </a:p>
        </p:txBody>
      </p:sp>
      <p:graphicFrame>
        <p:nvGraphicFramePr>
          <p:cNvPr id="89" name="Shape 89"/>
          <p:cNvGraphicFramePr/>
          <p:nvPr/>
        </p:nvGraphicFramePr>
        <p:xfrm>
          <a:off x="311700" y="1221150"/>
          <a:ext cx="3000000" cy="3000000"/>
        </p:xfrm>
        <a:graphic>
          <a:graphicData uri="http://schemas.openxmlformats.org/drawingml/2006/table">
            <a:tbl>
              <a:tblPr>
                <a:noFill/>
                <a:tableStyleId>{76E56DFA-2A09-4DAD-9D56-3DC5313E4C79}</a:tableStyleId>
              </a:tblPr>
              <a:tblGrid>
                <a:gridCol w="2883075"/>
                <a:gridCol w="2797325"/>
                <a:gridCol w="2840200"/>
              </a:tblGrid>
              <a:tr h="399050">
                <a:tc>
                  <a:txBody>
                    <a:bodyPr>
                      <a:noAutofit/>
                    </a:bodyPr>
                    <a:lstStyle/>
                    <a:p>
                      <a:pPr indent="0" lvl="0" marL="0" algn="ctr">
                        <a:spcBef>
                          <a:spcPts val="0"/>
                        </a:spcBef>
                        <a:spcAft>
                          <a:spcPts val="0"/>
                        </a:spcAft>
                        <a:buNone/>
                      </a:pPr>
                      <a:r>
                        <a:rPr b="1" lang="en">
                          <a:solidFill>
                            <a:srgbClr val="FFFFFF"/>
                          </a:solidFill>
                        </a:rPr>
                        <a:t>Data Acquisition/Data Loggers</a:t>
                      </a:r>
                      <a:endParaRPr b="1">
                        <a:solidFill>
                          <a:srgbClr val="FFFFFF"/>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rPr>
                        <a:t>Associated Sensors</a:t>
                      </a:r>
                      <a:endParaRPr b="1">
                        <a:solidFill>
                          <a:srgbClr val="FFFFFF"/>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rPr>
                        <a:t>Total Cost</a:t>
                      </a:r>
                      <a:endParaRPr b="1">
                        <a:solidFill>
                          <a:srgbClr val="FFFFFF"/>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32650">
                <a:tc>
                  <a:txBody>
                    <a:bodyPr>
                      <a:noAutofit/>
                    </a:bodyPr>
                    <a:lstStyle/>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Data Acquisition</a:t>
                      </a:r>
                      <a:endParaRPr>
                        <a:solidFill>
                          <a:srgbClr val="FFFFFF"/>
                        </a:solidFill>
                      </a:endParaRPr>
                    </a:p>
                    <a:p>
                      <a:pPr indent="0" lvl="0" marL="0">
                        <a:spcBef>
                          <a:spcPts val="0"/>
                        </a:spcBef>
                        <a:spcAft>
                          <a:spcPts val="0"/>
                        </a:spcAft>
                        <a:buNone/>
                      </a:pPr>
                      <a:r>
                        <a:rPr lang="en">
                          <a:solidFill>
                            <a:srgbClr val="FFFFFF"/>
                          </a:solidFill>
                        </a:rPr>
                        <a:t>Module</a:t>
                      </a:r>
                      <a:endParaRPr>
                        <a:solidFill>
                          <a:srgbClr val="FFFFFF"/>
                        </a:solidFill>
                      </a:endParaRPr>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a:spcBef>
                          <a:spcPts val="0"/>
                        </a:spcBef>
                        <a:spcAft>
                          <a:spcPts val="0"/>
                        </a:spcAft>
                        <a:buNone/>
                      </a:pPr>
                      <a:r>
                        <a:t/>
                      </a:r>
                      <a:endParaRPr>
                        <a:solidFill>
                          <a:srgbClr val="FFFFFF"/>
                        </a:solidFill>
                      </a:endParaRPr>
                    </a:p>
                    <a:p>
                      <a:pPr indent="0" lvl="0" marL="0" rtl="0">
                        <a:spcBef>
                          <a:spcPts val="0"/>
                        </a:spcBef>
                        <a:spcAft>
                          <a:spcPts val="0"/>
                        </a:spcAft>
                        <a:buNone/>
                      </a:pPr>
                      <a:r>
                        <a:rPr lang="en">
                          <a:solidFill>
                            <a:srgbClr val="FFFFFF"/>
                          </a:solidFill>
                        </a:rPr>
                        <a:t>Temperature</a:t>
                      </a:r>
                      <a:endParaRPr>
                        <a:solidFill>
                          <a:srgbClr val="FFFFFF"/>
                        </a:solidFill>
                      </a:endParaRPr>
                    </a:p>
                    <a:p>
                      <a:pPr indent="0" lvl="0" marL="0">
                        <a:spcBef>
                          <a:spcPts val="0"/>
                        </a:spcBef>
                        <a:spcAft>
                          <a:spcPts val="0"/>
                        </a:spcAft>
                        <a:buNone/>
                      </a:pPr>
                      <a:r>
                        <a:rPr lang="en">
                          <a:solidFill>
                            <a:srgbClr val="FFFFFF"/>
                          </a:solidFill>
                        </a:rPr>
                        <a:t>Sensor</a:t>
                      </a:r>
                      <a:endParaRPr>
                        <a:solidFill>
                          <a:srgbClr val="FFFFFF"/>
                        </a:solidFill>
                      </a:endParaRPr>
                    </a:p>
                  </a:txBody>
                  <a:tcPr marT="91425" marB="91425" marR="91425" marL="91425">
                    <a:lnT cap="flat" cmpd="sng" w="38100">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a:solidFill>
                            <a:srgbClr val="FFFFFF"/>
                          </a:solidFill>
                        </a:rPr>
                        <a:t>$159 (per sensor)</a:t>
                      </a:r>
                      <a:endParaRPr>
                        <a:solidFill>
                          <a:srgbClr val="FFFFFF"/>
                        </a:solidFill>
                      </a:endParaRPr>
                    </a:p>
                    <a:p>
                      <a:pPr indent="0" lvl="0" marL="0" rtl="0" algn="ctr">
                        <a:spcBef>
                          <a:spcPts val="0"/>
                        </a:spcBef>
                        <a:spcAft>
                          <a:spcPts val="0"/>
                        </a:spcAft>
                        <a:buNone/>
                      </a:pPr>
                      <a:r>
                        <a:rPr lang="en">
                          <a:solidFill>
                            <a:srgbClr val="FFFFFF"/>
                          </a:solidFill>
                        </a:rPr>
                        <a:t>$230 (data acquisition module)</a:t>
                      </a:r>
                      <a:endParaRPr>
                        <a:solidFill>
                          <a:srgbClr val="FFFFFF"/>
                        </a:solidFill>
                      </a:endParaRPr>
                    </a:p>
                    <a:p>
                      <a:pPr indent="0" lvl="0" marL="0" rtl="0" algn="ctr">
                        <a:spcBef>
                          <a:spcPts val="0"/>
                        </a:spcBef>
                        <a:spcAft>
                          <a:spcPts val="0"/>
                        </a:spcAft>
                        <a:buNone/>
                      </a:pPr>
                      <a:r>
                        <a:t/>
                      </a:r>
                      <a:endParaRPr>
                        <a:solidFill>
                          <a:srgbClr val="FFFFFF"/>
                        </a:solidFill>
                      </a:endParaRPr>
                    </a:p>
                    <a:p>
                      <a:pPr indent="0" lvl="0" marL="0" algn="ctr">
                        <a:spcBef>
                          <a:spcPts val="0"/>
                        </a:spcBef>
                        <a:spcAft>
                          <a:spcPts val="0"/>
                        </a:spcAft>
                        <a:buNone/>
                      </a:pPr>
                      <a:r>
                        <a:rPr b="1" lang="en" sz="1800">
                          <a:solidFill>
                            <a:srgbClr val="FFFFFF"/>
                          </a:solidFill>
                        </a:rPr>
                        <a:t>$389 total</a:t>
                      </a:r>
                      <a:endParaRPr b="1" sz="1800">
                        <a:solidFill>
                          <a:srgbClr val="FFFFFF"/>
                        </a:solidFill>
                      </a:endParaRPr>
                    </a:p>
                  </a:txBody>
                  <a:tcPr marT="91425" marB="91425" marR="91425" marL="91425">
                    <a:lnT cap="flat" cmpd="sng" w="38100">
                      <a:solidFill>
                        <a:srgbClr val="9E9E9E"/>
                      </a:solidFill>
                      <a:prstDash val="solid"/>
                      <a:round/>
                      <a:headEnd len="sm" w="sm" type="none"/>
                      <a:tailEnd len="sm" w="sm" type="none"/>
                    </a:lnT>
                  </a:tcPr>
                </a:tc>
              </a:tr>
              <a:tr h="1432650">
                <a:tc>
                  <a:txBody>
                    <a:bodyPr>
                      <a:noAutofit/>
                    </a:bodyPr>
                    <a:lstStyle/>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lang="en">
                          <a:solidFill>
                            <a:srgbClr val="FFFFFF"/>
                          </a:solidFill>
                        </a:rPr>
                        <a:t>Data Acquisition</a:t>
                      </a:r>
                      <a:endParaRPr>
                        <a:solidFill>
                          <a:srgbClr val="FFFFFF"/>
                        </a:solidFill>
                      </a:endParaRPr>
                    </a:p>
                    <a:p>
                      <a:pPr indent="0" lvl="0" marL="0">
                        <a:spcBef>
                          <a:spcPts val="0"/>
                        </a:spcBef>
                        <a:spcAft>
                          <a:spcPts val="0"/>
                        </a:spcAft>
                        <a:buNone/>
                      </a:pPr>
                      <a:r>
                        <a:rPr lang="en">
                          <a:solidFill>
                            <a:srgbClr val="FFFFFF"/>
                          </a:solidFill>
                        </a:rPr>
                        <a:t>Module</a:t>
                      </a:r>
                      <a:endParaRPr>
                        <a:solidFill>
                          <a:srgbClr val="FFFFFF"/>
                        </a:solidFill>
                      </a:endParaRPr>
                    </a:p>
                  </a:txBody>
                  <a:tcPr marT="91425" marB="91425" marR="91425" marL="91425"/>
                </a:tc>
                <a:tc>
                  <a:txBody>
                    <a:bodyPr>
                      <a:noAutofit/>
                    </a:bodyPr>
                    <a:lstStyle/>
                    <a:p>
                      <a:pPr indent="0" lvl="0" marL="0">
                        <a:spcBef>
                          <a:spcPts val="0"/>
                        </a:spcBef>
                        <a:spcAft>
                          <a:spcPts val="0"/>
                        </a:spcAft>
                        <a:buNone/>
                      </a:pPr>
                      <a:r>
                        <a:rPr lang="en">
                          <a:solidFill>
                            <a:srgbClr val="FFFFFF"/>
                          </a:solidFill>
                        </a:rPr>
                        <a:t>Soil Moisture &amp; Temperature Sensor</a:t>
                      </a:r>
                      <a:endParaRPr>
                        <a:solidFill>
                          <a:srgbClr val="FFFFFF"/>
                        </a:solidFill>
                      </a:endParaRPr>
                    </a:p>
                  </a:txBody>
                  <a:tcPr marT="91425" marB="91425" marR="91425" marL="91425"/>
                </a:tc>
                <a:tc>
                  <a:txBody>
                    <a:bodyPr>
                      <a:noAutofit/>
                    </a:bodyPr>
                    <a:lstStyle/>
                    <a:p>
                      <a:pPr indent="0" lvl="0" marL="0" rtl="0" algn="ctr">
                        <a:spcBef>
                          <a:spcPts val="0"/>
                        </a:spcBef>
                        <a:spcAft>
                          <a:spcPts val="0"/>
                        </a:spcAft>
                        <a:buClr>
                          <a:schemeClr val="dk1"/>
                        </a:buClr>
                        <a:buSzPts val="1100"/>
                        <a:buFont typeface="Arial"/>
                        <a:buNone/>
                      </a:pPr>
                      <a:r>
                        <a:rPr lang="en">
                          <a:solidFill>
                            <a:srgbClr val="FFFFFF"/>
                          </a:solidFill>
                        </a:rPr>
                        <a:t>$206 (per sensor)</a:t>
                      </a:r>
                      <a:endParaRPr>
                        <a:solidFill>
                          <a:srgbClr val="FFFFFF"/>
                        </a:solidFill>
                      </a:endParaRPr>
                    </a:p>
                    <a:p>
                      <a:pPr indent="0" lvl="0" marL="0" rtl="0" algn="ctr">
                        <a:spcBef>
                          <a:spcPts val="0"/>
                        </a:spcBef>
                        <a:spcAft>
                          <a:spcPts val="0"/>
                        </a:spcAft>
                        <a:buClr>
                          <a:schemeClr val="dk1"/>
                        </a:buClr>
                        <a:buSzPts val="1100"/>
                        <a:buFont typeface="Arial"/>
                        <a:buNone/>
                      </a:pPr>
                      <a:r>
                        <a:rPr lang="en">
                          <a:solidFill>
                            <a:srgbClr val="FFFFFF"/>
                          </a:solidFill>
                        </a:rPr>
                        <a:t>$750 (data acquisition module)</a:t>
                      </a:r>
                      <a:endParaRPr>
                        <a:solidFill>
                          <a:srgbClr val="FFFFFF"/>
                        </a:solidFill>
                      </a:endParaRPr>
                    </a:p>
                    <a:p>
                      <a:pPr indent="0" lvl="0" marL="0" rtl="0" algn="ctr">
                        <a:spcBef>
                          <a:spcPts val="0"/>
                        </a:spcBef>
                        <a:spcAft>
                          <a:spcPts val="0"/>
                        </a:spcAft>
                        <a:buClr>
                          <a:schemeClr val="dk1"/>
                        </a:buClr>
                        <a:buSzPts val="1100"/>
                        <a:buFont typeface="Arial"/>
                        <a:buNone/>
                      </a:pPr>
                      <a:r>
                        <a:t/>
                      </a:r>
                      <a:endParaRPr>
                        <a:solidFill>
                          <a:srgbClr val="FFFFFF"/>
                        </a:solidFill>
                      </a:endParaRPr>
                    </a:p>
                    <a:p>
                      <a:pPr indent="0" lvl="0" marL="0" rtl="0" algn="ctr">
                        <a:spcBef>
                          <a:spcPts val="0"/>
                        </a:spcBef>
                        <a:spcAft>
                          <a:spcPts val="0"/>
                        </a:spcAft>
                        <a:buClr>
                          <a:schemeClr val="dk1"/>
                        </a:buClr>
                        <a:buSzPts val="1100"/>
                        <a:buFont typeface="Arial"/>
                        <a:buNone/>
                      </a:pPr>
                      <a:r>
                        <a:rPr b="1" lang="en" sz="1800">
                          <a:solidFill>
                            <a:srgbClr val="FFFFFF"/>
                          </a:solidFill>
                        </a:rPr>
                        <a:t>$956 total</a:t>
                      </a:r>
                      <a:endParaRPr>
                        <a:solidFill>
                          <a:srgbClr val="FFFFFF"/>
                        </a:solidFill>
                      </a:endParaRPr>
                    </a:p>
                  </a:txBody>
                  <a:tcPr marT="91425" marB="91425" marR="91425" marL="91425"/>
                </a:tc>
              </a:tr>
            </a:tbl>
          </a:graphicData>
        </a:graphic>
      </p:graphicFrame>
      <p:pic>
        <p:nvPicPr>
          <p:cNvPr id="90" name="Shape 90"/>
          <p:cNvPicPr preferRelativeResize="0"/>
          <p:nvPr/>
        </p:nvPicPr>
        <p:blipFill>
          <a:blip r:embed="rId3">
            <a:alphaModFix/>
          </a:blip>
          <a:stretch>
            <a:fillRect/>
          </a:stretch>
        </p:blipFill>
        <p:spPr>
          <a:xfrm>
            <a:off x="4561347" y="1696447"/>
            <a:ext cx="1304125" cy="1304125"/>
          </a:xfrm>
          <a:prstGeom prst="rect">
            <a:avLst/>
          </a:prstGeom>
          <a:noFill/>
          <a:ln>
            <a:noFill/>
          </a:ln>
        </p:spPr>
      </p:pic>
      <p:pic>
        <p:nvPicPr>
          <p:cNvPr id="91" name="Shape 91"/>
          <p:cNvPicPr preferRelativeResize="0"/>
          <p:nvPr/>
        </p:nvPicPr>
        <p:blipFill>
          <a:blip r:embed="rId4">
            <a:alphaModFix/>
          </a:blip>
          <a:stretch>
            <a:fillRect/>
          </a:stretch>
        </p:blipFill>
        <p:spPr>
          <a:xfrm>
            <a:off x="1747250" y="1696450"/>
            <a:ext cx="1304125" cy="1304125"/>
          </a:xfrm>
          <a:prstGeom prst="rect">
            <a:avLst/>
          </a:prstGeom>
          <a:noFill/>
          <a:ln>
            <a:noFill/>
          </a:ln>
        </p:spPr>
      </p:pic>
      <p:pic>
        <p:nvPicPr>
          <p:cNvPr id="92" name="Shape 92"/>
          <p:cNvPicPr preferRelativeResize="0"/>
          <p:nvPr/>
        </p:nvPicPr>
        <p:blipFill>
          <a:blip r:embed="rId5">
            <a:alphaModFix/>
          </a:blip>
          <a:stretch>
            <a:fillRect/>
          </a:stretch>
        </p:blipFill>
        <p:spPr>
          <a:xfrm>
            <a:off x="4265450" y="3550297"/>
            <a:ext cx="1678826" cy="839400"/>
          </a:xfrm>
          <a:prstGeom prst="rect">
            <a:avLst/>
          </a:prstGeom>
          <a:noFill/>
          <a:ln>
            <a:noFill/>
          </a:ln>
        </p:spPr>
      </p:pic>
      <p:pic>
        <p:nvPicPr>
          <p:cNvPr id="93" name="Shape 93"/>
          <p:cNvPicPr preferRelativeResize="0"/>
          <p:nvPr/>
        </p:nvPicPr>
        <p:blipFill rotWithShape="1">
          <a:blip r:embed="rId6">
            <a:alphaModFix/>
          </a:blip>
          <a:srcRect b="0" l="37231" r="21492" t="0"/>
          <a:stretch/>
        </p:blipFill>
        <p:spPr>
          <a:xfrm>
            <a:off x="1719027" y="3085575"/>
            <a:ext cx="1360572" cy="1304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System Design</a:t>
            </a:r>
            <a:endParaRPr>
              <a:solidFill>
                <a:schemeClr val="lt1"/>
              </a:solidFill>
            </a:endParaRPr>
          </a:p>
          <a:p>
            <a:pPr indent="0" lvl="0" marL="0" rtl="0">
              <a:spcBef>
                <a:spcPts val="0"/>
              </a:spcBef>
              <a:spcAft>
                <a:spcPts val="0"/>
              </a:spcAft>
              <a:buNone/>
            </a:pPr>
            <a:r>
              <a:t/>
            </a:r>
            <a:endParaRPr/>
          </a:p>
        </p:txBody>
      </p:sp>
      <p:sp>
        <p:nvSpPr>
          <p:cNvPr id="99" name="Shape 99"/>
          <p:cNvSpPr txBox="1"/>
          <p:nvPr>
            <p:ph idx="1" type="body"/>
          </p:nvPr>
        </p:nvSpPr>
        <p:spPr>
          <a:xfrm>
            <a:off x="311650" y="1152475"/>
            <a:ext cx="8520600" cy="3494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Weatherproof enclosure</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Removable battery</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4 Independent water resistant sensor connectors</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USB streaming to PC for data analysis</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Removable SD Card</a:t>
            </a:r>
            <a:endParaRPr>
              <a:solidFill>
                <a:schemeClr val="lt1"/>
              </a:solidFill>
            </a:endParaRPr>
          </a:p>
        </p:txBody>
      </p:sp>
      <p:sp>
        <p:nvSpPr>
          <p:cNvPr id="100" name="Shape 100"/>
          <p:cNvSpPr txBox="1"/>
          <p:nvPr>
            <p:ph idx="12" type="sldNum"/>
          </p:nvPr>
        </p:nvSpPr>
        <p:spPr>
          <a:xfrm>
            <a:off x="7978450" y="4663225"/>
            <a:ext cx="12300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rPr>
              <a:t>Project Plan</a:t>
            </a:r>
            <a:r>
              <a:rPr lang="en">
                <a:solidFill>
                  <a:srgbClr val="FFFFFF"/>
                </a:solidFill>
              </a:rPr>
              <a:t> - 5</a:t>
            </a:r>
            <a:endParaRPr/>
          </a:p>
        </p:txBody>
      </p:sp>
      <p:pic>
        <p:nvPicPr>
          <p:cNvPr id="101" name="Shape 101"/>
          <p:cNvPicPr preferRelativeResize="0"/>
          <p:nvPr/>
        </p:nvPicPr>
        <p:blipFill>
          <a:blip r:embed="rId3">
            <a:alphaModFix/>
          </a:blip>
          <a:stretch>
            <a:fillRect/>
          </a:stretch>
        </p:blipFill>
        <p:spPr>
          <a:xfrm>
            <a:off x="5906999" y="824400"/>
            <a:ext cx="3120264" cy="3494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User Interface</a:t>
            </a:r>
            <a:endParaRPr>
              <a:solidFill>
                <a:schemeClr val="lt1"/>
              </a:solidFill>
            </a:endParaRPr>
          </a:p>
          <a:p>
            <a:pPr indent="0" lvl="0" marL="0" rtl="0">
              <a:spcBef>
                <a:spcPts val="0"/>
              </a:spcBef>
              <a:spcAft>
                <a:spcPts val="0"/>
              </a:spcAft>
              <a:buNone/>
            </a:pPr>
            <a:r>
              <a:t/>
            </a:r>
            <a:endParaRPr/>
          </a:p>
        </p:txBody>
      </p:sp>
      <p:sp>
        <p:nvSpPr>
          <p:cNvPr id="107" name="Shape 107"/>
          <p:cNvSpPr txBox="1"/>
          <p:nvPr>
            <p:ph idx="1" type="body"/>
          </p:nvPr>
        </p:nvSpPr>
        <p:spPr>
          <a:xfrm>
            <a:off x="311650" y="1152475"/>
            <a:ext cx="8520600" cy="3494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Char char="●"/>
            </a:pPr>
            <a:r>
              <a:rPr lang="en">
                <a:solidFill>
                  <a:schemeClr val="lt1"/>
                </a:solidFill>
              </a:rPr>
              <a:t>Logs saved to CSV file on SD card</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Each time the DAQ is reset, a new log file will be created</a:t>
            </a:r>
            <a:endParaRPr>
              <a:solidFill>
                <a:schemeClr val="lt1"/>
              </a:solidFill>
            </a:endParaRPr>
          </a:p>
          <a:p>
            <a:pPr indent="-342900" lvl="0" marL="457200" rtl="0">
              <a:spcBef>
                <a:spcPts val="0"/>
              </a:spcBef>
              <a:spcAft>
                <a:spcPts val="0"/>
              </a:spcAft>
              <a:buClr>
                <a:schemeClr val="lt1"/>
              </a:buClr>
              <a:buSzPts val="1800"/>
              <a:buChar char="●"/>
            </a:pPr>
            <a:r>
              <a:rPr lang="en">
                <a:solidFill>
                  <a:schemeClr val="lt1"/>
                </a:solidFill>
              </a:rPr>
              <a:t>Displays date, time of measurement, and corresponding measurements</a:t>
            </a:r>
            <a:endParaRPr>
              <a:solidFill>
                <a:schemeClr val="lt1"/>
              </a:solidFill>
            </a:endParaRPr>
          </a:p>
        </p:txBody>
      </p:sp>
      <p:sp>
        <p:nvSpPr>
          <p:cNvPr id="108" name="Shape 108"/>
          <p:cNvSpPr txBox="1"/>
          <p:nvPr>
            <p:ph idx="12" type="sldNum"/>
          </p:nvPr>
        </p:nvSpPr>
        <p:spPr>
          <a:xfrm>
            <a:off x="7555162" y="4663225"/>
            <a:ext cx="14661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FFFFFF"/>
                </a:solidFill>
              </a:rPr>
              <a:t>Project Plan - 6</a:t>
            </a:r>
            <a:endParaRPr/>
          </a:p>
        </p:txBody>
      </p:sp>
      <p:pic>
        <p:nvPicPr>
          <p:cNvPr id="109" name="Shape 109"/>
          <p:cNvPicPr preferRelativeResize="0"/>
          <p:nvPr/>
        </p:nvPicPr>
        <p:blipFill>
          <a:blip r:embed="rId3">
            <a:alphaModFix/>
          </a:blip>
          <a:stretch>
            <a:fillRect/>
          </a:stretch>
        </p:blipFill>
        <p:spPr>
          <a:xfrm>
            <a:off x="4011575" y="2346125"/>
            <a:ext cx="4676526" cy="2021850"/>
          </a:xfrm>
          <a:prstGeom prst="rect">
            <a:avLst/>
          </a:prstGeom>
          <a:noFill/>
          <a:ln>
            <a:noFill/>
          </a:ln>
        </p:spPr>
      </p:pic>
      <p:sp>
        <p:nvSpPr>
          <p:cNvPr id="110" name="Shape 110"/>
          <p:cNvSpPr txBox="1"/>
          <p:nvPr/>
        </p:nvSpPr>
        <p:spPr>
          <a:xfrm>
            <a:off x="5232750" y="4326625"/>
            <a:ext cx="2499600" cy="33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FFFFFF"/>
                </a:solidFill>
              </a:rPr>
              <a:t>Figure: </a:t>
            </a:r>
            <a:r>
              <a:rPr lang="en" sz="1200">
                <a:solidFill>
                  <a:srgbClr val="FFFFFF"/>
                </a:solidFill>
              </a:rPr>
              <a:t>Sample Output Log File</a:t>
            </a:r>
            <a:endParaRPr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83F72"/>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Deliverables</a:t>
            </a:r>
            <a:endParaRPr>
              <a:solidFill>
                <a:schemeClr val="lt1"/>
              </a:solidFill>
            </a:endParaRPr>
          </a:p>
          <a:p>
            <a:pPr indent="0" lvl="0" marL="0" rtl="0">
              <a:spcBef>
                <a:spcPts val="0"/>
              </a:spcBef>
              <a:spcAft>
                <a:spcPts val="0"/>
              </a:spcAft>
              <a:buNone/>
            </a:pPr>
            <a:r>
              <a:t/>
            </a:r>
            <a:endParaRPr/>
          </a:p>
        </p:txBody>
      </p:sp>
      <p:sp>
        <p:nvSpPr>
          <p:cNvPr id="116" name="Shape 116"/>
          <p:cNvSpPr txBox="1"/>
          <p:nvPr>
            <p:ph idx="1" type="body"/>
          </p:nvPr>
        </p:nvSpPr>
        <p:spPr>
          <a:xfrm>
            <a:off x="311650" y="1152475"/>
            <a:ext cx="8520600" cy="34947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chemeClr val="lt1"/>
              </a:buClr>
              <a:buSzPts val="1800"/>
              <a:buChar char="●"/>
            </a:pPr>
            <a:r>
              <a:rPr lang="en">
                <a:solidFill>
                  <a:schemeClr val="lt1"/>
                </a:solidFill>
              </a:rPr>
              <a:t>A functional and reliable DAQ system</a:t>
            </a:r>
            <a:endParaRPr>
              <a:solidFill>
                <a:schemeClr val="lt1"/>
              </a:solidFill>
            </a:endParaRPr>
          </a:p>
          <a:p>
            <a:pPr indent="-342900" lvl="0" marL="457200" rtl="0">
              <a:lnSpc>
                <a:spcPct val="150000"/>
              </a:lnSpc>
              <a:spcBef>
                <a:spcPts val="0"/>
              </a:spcBef>
              <a:spcAft>
                <a:spcPts val="0"/>
              </a:spcAft>
              <a:buClr>
                <a:schemeClr val="lt1"/>
              </a:buClr>
              <a:buSzPts val="1800"/>
              <a:buChar char="●"/>
            </a:pPr>
            <a:r>
              <a:rPr lang="en">
                <a:solidFill>
                  <a:schemeClr val="lt1"/>
                </a:solidFill>
              </a:rPr>
              <a:t>Gather soil moisture and temperature throughout the course of month.</a:t>
            </a:r>
            <a:endParaRPr>
              <a:solidFill>
                <a:schemeClr val="lt1"/>
              </a:solidFill>
            </a:endParaRPr>
          </a:p>
          <a:p>
            <a:pPr indent="-342900" lvl="0" marL="457200" rtl="0">
              <a:lnSpc>
                <a:spcPct val="150000"/>
              </a:lnSpc>
              <a:spcBef>
                <a:spcPts val="0"/>
              </a:spcBef>
              <a:spcAft>
                <a:spcPts val="0"/>
              </a:spcAft>
              <a:buClr>
                <a:schemeClr val="lt1"/>
              </a:buClr>
              <a:buSzPts val="1800"/>
              <a:buChar char="●"/>
            </a:pPr>
            <a:r>
              <a:rPr lang="en">
                <a:solidFill>
                  <a:schemeClr val="lt1"/>
                </a:solidFill>
              </a:rPr>
              <a:t>Sensor and DAQ module can be used outside in the harsh Iowa environment. </a:t>
            </a:r>
            <a:endParaRPr>
              <a:solidFill>
                <a:schemeClr val="lt1"/>
              </a:solidFill>
            </a:endParaRPr>
          </a:p>
          <a:p>
            <a:pPr indent="-342900" lvl="0" marL="457200" rtl="0">
              <a:lnSpc>
                <a:spcPct val="150000"/>
              </a:lnSpc>
              <a:spcBef>
                <a:spcPts val="0"/>
              </a:spcBef>
              <a:spcAft>
                <a:spcPts val="0"/>
              </a:spcAft>
              <a:buClr>
                <a:schemeClr val="lt1"/>
              </a:buClr>
              <a:buSzPts val="1800"/>
              <a:buChar char="●"/>
            </a:pPr>
            <a:r>
              <a:rPr lang="en">
                <a:solidFill>
                  <a:schemeClr val="lt1"/>
                </a:solidFill>
              </a:rPr>
              <a:t>DAQ system must be able to last one month in an average climate.</a:t>
            </a:r>
            <a:endParaRPr>
              <a:solidFill>
                <a:schemeClr val="lt1"/>
              </a:solidFill>
            </a:endParaRPr>
          </a:p>
          <a:p>
            <a:pPr indent="-342900" lvl="0" marL="457200" rtl="0">
              <a:lnSpc>
                <a:spcPct val="150000"/>
              </a:lnSpc>
              <a:spcBef>
                <a:spcPts val="0"/>
              </a:spcBef>
              <a:spcAft>
                <a:spcPts val="0"/>
              </a:spcAft>
              <a:buClr>
                <a:schemeClr val="lt1"/>
              </a:buClr>
              <a:buSzPts val="1800"/>
              <a:buChar char="●"/>
            </a:pPr>
            <a:r>
              <a:rPr lang="en">
                <a:solidFill>
                  <a:schemeClr val="lt1"/>
                </a:solidFill>
              </a:rPr>
              <a:t>In addition, we </a:t>
            </a:r>
            <a:r>
              <a:rPr lang="en">
                <a:solidFill>
                  <a:schemeClr val="lt1"/>
                </a:solidFill>
              </a:rPr>
              <a:t>will be working in conjunction with Dr. Tuttle to recreate MEMS sensors for the DAQ system</a:t>
            </a:r>
            <a:endParaRPr>
              <a:solidFill>
                <a:schemeClr val="lt1"/>
              </a:solidFill>
            </a:endParaRPr>
          </a:p>
        </p:txBody>
      </p:sp>
      <p:sp>
        <p:nvSpPr>
          <p:cNvPr id="117" name="Shape 117"/>
          <p:cNvSpPr txBox="1"/>
          <p:nvPr>
            <p:ph idx="12" type="sldNum"/>
          </p:nvPr>
        </p:nvSpPr>
        <p:spPr>
          <a:xfrm>
            <a:off x="7555162" y="4663225"/>
            <a:ext cx="14661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FFFF"/>
                </a:solidFill>
              </a:rPr>
              <a:t>Project Plan - 7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